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ck" initials="" lastIdx="2" clrIdx="0"/>
  <p:cmAuthor id="1" name="Mr Bill" initials="" lastIdx="4" clrIdx="1"/>
  <p:cmAuthor id="2" name="Russell Butturini" initials="" lastIdx="2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9118" autoAdjust="0"/>
  </p:normalViewPr>
  <p:slideViewPr>
    <p:cSldViewPr snapToGrid="0">
      <p:cViewPr varScale="1">
        <p:scale>
          <a:sx n="66" d="100"/>
          <a:sy n="66" d="100"/>
        </p:scale>
        <p:origin x="229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10.jpg>
</file>

<file path=ppt/media/image2.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80338702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en.wikipedia.org/wiki/Sisyphu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pcisecuritystandards.org/documents/PCI_DSS_v3.pdf"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www.sarbanes-oxley-101.com/sarbanes-oxley-audits.htm" TargetMode="External"/><Relationship Id="rId5" Type="http://schemas.openxmlformats.org/officeDocument/2006/relationships/hyperlink" Target="http://www.govhealthit.com/sites/govhealthit.com/files/resource-media/pdf/elm_-_compliance_best_practices_govt_-_healthcare.pdf" TargetMode="External"/><Relationship Id="rId4" Type="http://schemas.openxmlformats.org/officeDocument/2006/relationships/hyperlink" Target="http://www.infosecisland.com/blogview/12930-Detailed-FISMA-Logging-Guidance.html"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
        <p:cNvGrpSpPr/>
        <p:nvPr/>
      </p:nvGrpSpPr>
      <p:grpSpPr>
        <a:xfrm>
          <a:off x="0" y="0"/>
          <a:ext cx="0" cy="0"/>
          <a:chOff x="0" y="0"/>
          <a:chExt cx="0" cy="0"/>
        </a:xfrm>
      </p:grpSpPr>
      <p:sp>
        <p:nvSpPr>
          <p:cNvPr id="35" name="Shape 3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 name="Shape 3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dirty="0"/>
              <a:t>Hello </a:t>
            </a:r>
            <a:r>
              <a:rPr lang="en" dirty="0" smtClean="0"/>
              <a:t>everyone (hopefully someone),</a:t>
            </a:r>
          </a:p>
          <a:p>
            <a:pPr rtl="0">
              <a:spcBef>
                <a:spcPts val="0"/>
              </a:spcBef>
              <a:buNone/>
            </a:pPr>
            <a:endParaRPr lang="en" dirty="0" smtClean="0"/>
          </a:p>
          <a:p>
            <a:pPr rtl="0">
              <a:spcBef>
                <a:spcPts val="0"/>
              </a:spcBef>
              <a:buNone/>
            </a:pPr>
            <a:r>
              <a:rPr lang="en" dirty="0" smtClean="0"/>
              <a:t>You’ll notice that in the notes, I have quick reminders,</a:t>
            </a:r>
            <a:r>
              <a:rPr lang="en" baseline="0" dirty="0" smtClean="0"/>
              <a:t> a break and then a more cohesive sentence. The sentences were earlier on as I was figuring out the flow for my talk. I left them in in case it helped.</a:t>
            </a:r>
          </a:p>
          <a:p>
            <a:pPr rtl="0">
              <a:spcBef>
                <a:spcPts val="0"/>
              </a:spcBef>
              <a:buNone/>
            </a:pPr>
            <a:endParaRPr lang="en" baseline="0" dirty="0" smtClean="0"/>
          </a:p>
          <a:p>
            <a:pPr rtl="0">
              <a:spcBef>
                <a:spcPts val="0"/>
              </a:spcBef>
              <a:buNone/>
            </a:pPr>
            <a:r>
              <a:rPr lang="en" baseline="0" smtClean="0"/>
              <a:t>Feel free to @reply me with any questions.</a:t>
            </a:r>
            <a:endParaRPr lang="en" dirty="0"/>
          </a:p>
        </p:txBody>
      </p:sp>
    </p:spTree>
    <p:extLst>
      <p:ext uri="{BB962C8B-B14F-4D97-AF65-F5344CB8AC3E}">
        <p14:creationId xmlns:p14="http://schemas.microsoft.com/office/powerpoint/2010/main" val="18895479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Page requests, DNS requests, auth attempts, more file integrity, app issues, file changes </a:t>
            </a:r>
          </a:p>
          <a:p>
            <a:pPr rtl="0">
              <a:spcBef>
                <a:spcPts val="0"/>
              </a:spcBef>
              <a:buNone/>
            </a:pPr>
            <a:r>
              <a:rPr lang="en"/>
              <a:t>----------------------------------------------</a:t>
            </a:r>
          </a:p>
          <a:p>
            <a:pPr>
              <a:spcBef>
                <a:spcPts val="0"/>
              </a:spcBef>
              <a:buNone/>
            </a:pPr>
            <a:r>
              <a:rPr lang="en"/>
              <a:t>On servers, it’s always nice to know what HTTP requested you're getting, what your centralized authentication servers are seeing. It never hurts to see what files are changing and what websites everything is trying to access.</a:t>
            </a:r>
          </a:p>
        </p:txBody>
      </p:sp>
    </p:spTree>
    <p:extLst>
      <p:ext uri="{BB962C8B-B14F-4D97-AF65-F5344CB8AC3E}">
        <p14:creationId xmlns:p14="http://schemas.microsoft.com/office/powerpoint/2010/main" val="1635275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9" name="Shape 9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Can be difficult (road warrior)</a:t>
            </a:r>
          </a:p>
          <a:p>
            <a:pPr rtl="0">
              <a:spcBef>
                <a:spcPts val="0"/>
              </a:spcBef>
              <a:buNone/>
            </a:pPr>
            <a:r>
              <a:rPr lang="en"/>
              <a:t>sysmon logging or new apps can help</a:t>
            </a:r>
          </a:p>
          <a:p>
            <a:pPr rtl="0">
              <a:spcBef>
                <a:spcPts val="0"/>
              </a:spcBef>
              <a:buNone/>
            </a:pPr>
            <a:r>
              <a:rPr lang="en"/>
              <a:t>-------------------------------------------------------------------</a:t>
            </a:r>
          </a:p>
          <a:p>
            <a:pPr>
              <a:spcBef>
                <a:spcPts val="0"/>
              </a:spcBef>
              <a:buNone/>
            </a:pPr>
            <a:r>
              <a:rPr lang="en"/>
              <a:t>End user logs can be a little difficult depending on your environment and the number of road warriors. But running sysmon or knowing when there is a new installed application will only help.</a:t>
            </a:r>
          </a:p>
        </p:txBody>
      </p:sp>
    </p:spTree>
    <p:extLst>
      <p:ext uri="{BB962C8B-B14F-4D97-AF65-F5344CB8AC3E}">
        <p14:creationId xmlns:p14="http://schemas.microsoft.com/office/powerpoint/2010/main" val="31882589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5" name="Shape 1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AV dead, EP has some value. (new flash drives)</a:t>
            </a:r>
          </a:p>
          <a:p>
            <a:pPr rtl="0">
              <a:spcBef>
                <a:spcPts val="0"/>
              </a:spcBef>
              <a:buNone/>
            </a:pPr>
            <a:endParaRPr/>
          </a:p>
          <a:p>
            <a:pPr rtl="0">
              <a:spcBef>
                <a:spcPts val="0"/>
              </a:spcBef>
              <a:buNone/>
            </a:pPr>
            <a:r>
              <a:rPr lang="en"/>
              <a:t>-------------------------------------------</a:t>
            </a:r>
          </a:p>
          <a:p>
            <a:pPr rtl="0">
              <a:spcBef>
                <a:spcPts val="0"/>
              </a:spcBef>
              <a:buNone/>
            </a:pPr>
            <a:r>
              <a:rPr lang="en"/>
              <a:t>Antivirus might be dead, but I see value in endpoint suites that can prevent and alert when someone is trying to plug in random flash drives and such.</a:t>
            </a:r>
          </a:p>
          <a:p>
            <a:pPr>
              <a:spcBef>
                <a:spcPts val="0"/>
              </a:spcBef>
              <a:buNone/>
            </a:pPr>
            <a:r>
              <a:rPr lang="en"/>
              <a:t>Knowing what systems are behind in patching will help your SIEM prioritise alerts. And although external honeypots might be a bit too noisy to add, interval honeypots that alert when done access that unused file share or database is good info. If anything to find out who are curious in your network.</a:t>
            </a:r>
          </a:p>
        </p:txBody>
      </p:sp>
    </p:spTree>
    <p:extLst>
      <p:ext uri="{BB962C8B-B14F-4D97-AF65-F5344CB8AC3E}">
        <p14:creationId xmlns:p14="http://schemas.microsoft.com/office/powerpoint/2010/main" val="20931867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1" name="Shape 1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solidFill>
                  <a:schemeClr val="dk1"/>
                </a:solidFill>
              </a:rPr>
              <a:t>We are all under staffed, over worked</a:t>
            </a:r>
          </a:p>
          <a:p>
            <a:pPr rtl="0">
              <a:spcBef>
                <a:spcPts val="0"/>
              </a:spcBef>
              <a:buNone/>
            </a:pPr>
            <a:r>
              <a:rPr lang="en">
                <a:solidFill>
                  <a:schemeClr val="dk1"/>
                </a:solidFill>
              </a:rPr>
              <a:t>lets let log correlation help</a:t>
            </a:r>
          </a:p>
          <a:p>
            <a:pPr rtl="0">
              <a:spcBef>
                <a:spcPts val="0"/>
              </a:spcBef>
              <a:buNone/>
            </a:pPr>
            <a:r>
              <a:rPr lang="en">
                <a:solidFill>
                  <a:schemeClr val="dk1"/>
                </a:solidFill>
              </a:rPr>
              <a:t>------------------------------------------------------</a:t>
            </a:r>
          </a:p>
          <a:p>
            <a:pPr rtl="0">
              <a:spcBef>
                <a:spcPts val="0"/>
              </a:spcBef>
              <a:buNone/>
            </a:pPr>
            <a:r>
              <a:rPr lang="en">
                <a:solidFill>
                  <a:schemeClr val="dk1"/>
                </a:solidFill>
              </a:rPr>
              <a:t>We all know everyone is understaffed and overworked, log </a:t>
            </a:r>
            <a:r>
              <a:rPr lang="en"/>
              <a:t>correlating is where you should start to see benefits from your SIEM to know where you should spend your time. </a:t>
            </a:r>
          </a:p>
          <a:p>
            <a:pPr rtl="0">
              <a:spcBef>
                <a:spcPts val="0"/>
              </a:spcBef>
              <a:buNone/>
            </a:pPr>
            <a:endParaRPr/>
          </a:p>
          <a:p>
            <a:pPr>
              <a:spcBef>
                <a:spcPts val="0"/>
              </a:spcBef>
              <a:buNone/>
            </a:pPr>
            <a:r>
              <a:rPr lang="en"/>
              <a:t>Multiple small alerts pertaining to a similar device or user come in over a short period, then those should be given a higher priority. When AV stops some email attachment or your firewall lets you know someone external is running a nmap scan on you. It is important, but doesn’t require your immediate attention. Now if EMET, APP Whitelisting, or powershell logs, or netfllow show some other suspicious activity on that system, then that should take higher priorority.</a:t>
            </a:r>
          </a:p>
        </p:txBody>
      </p:sp>
    </p:spTree>
    <p:extLst>
      <p:ext uri="{BB962C8B-B14F-4D97-AF65-F5344CB8AC3E}">
        <p14:creationId xmlns:p14="http://schemas.microsoft.com/office/powerpoint/2010/main" val="13428926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-time: query live data vs archived</a:t>
            </a:r>
          </a:p>
          <a:p>
            <a:pPr rtl="0">
              <a:spcBef>
                <a:spcPts val="0"/>
              </a:spcBef>
              <a:buNone/>
            </a:pPr>
            <a:r>
              <a:rPr lang="en"/>
              <a:t>-EPS tier alters the price tag</a:t>
            </a:r>
          </a:p>
          <a:p>
            <a:pPr rtl="0">
              <a:spcBef>
                <a:spcPts val="0"/>
              </a:spcBef>
              <a:buNone/>
            </a:pPr>
            <a:endParaRPr/>
          </a:p>
          <a:p>
            <a:pPr rtl="0">
              <a:spcBef>
                <a:spcPts val="0"/>
              </a:spcBef>
              <a:buNone/>
            </a:pPr>
            <a:r>
              <a:rPr lang="en"/>
              <a:t>-------------------------------</a:t>
            </a:r>
          </a:p>
          <a:p>
            <a:pPr>
              <a:spcBef>
                <a:spcPts val="0"/>
              </a:spcBef>
              <a:buNone/>
            </a:pPr>
            <a:r>
              <a:rPr lang="en"/>
              <a:t>How many systems and logs you're sending will matter.  If you're a tiny shop and have a dozen systems, then you might be able to get away with using an old desktop with upgraded ram. But if you have a thousand systems or have HIPAA requirements that mandate retaining logs for 6+ years. Then you'll have to put more care in your selected SIEM.</a:t>
            </a:r>
          </a:p>
        </p:txBody>
      </p:sp>
    </p:spTree>
    <p:extLst>
      <p:ext uri="{BB962C8B-B14F-4D97-AF65-F5344CB8AC3E}">
        <p14:creationId xmlns:p14="http://schemas.microsoft.com/office/powerpoint/2010/main" val="38846459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4" name="Shape 12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After reviewing your environment, compliance requirements, talking to other departments, you should have some idea of what type of events you want to log, and where you want to log them from. Not all SIEM products will take logs from every piece of hardware. </a:t>
            </a:r>
            <a:r>
              <a:rPr lang="en">
                <a:solidFill>
                  <a:schemeClr val="dk1"/>
                </a:solidFill>
              </a:rPr>
              <a:t>Yes your SIEM can collect syslog, but if it doesn’t know how to parse the specific log information, it will only collect and archive the logs. </a:t>
            </a:r>
            <a:r>
              <a:rPr lang="en"/>
              <a:t>You will need to decide if it is worth writing and maintaining a log parser for your piece of possibly esoteric software/hardware or if it would be better off finding a vendor that already has those built in.</a:t>
            </a:r>
          </a:p>
          <a:p>
            <a:pPr rtl="0">
              <a:spcBef>
                <a:spcPts val="0"/>
              </a:spcBef>
              <a:buNone/>
            </a:pPr>
            <a:endParaRPr/>
          </a:p>
          <a:p>
            <a:pPr rtl="0">
              <a:spcBef>
                <a:spcPts val="0"/>
              </a:spcBef>
              <a:buNone/>
            </a:pPr>
            <a:r>
              <a:rPr lang="en"/>
              <a:t>Prioritize and decide on your top 5 or 10 that give you the best value. Your aim is to get these done first, so you wont feel like Sisyphus pushing a boulder uphill for eternity without accomplishing anything. Small accomplishable goals will help keep you motivated.</a:t>
            </a:r>
          </a:p>
          <a:p>
            <a:pPr rtl="0">
              <a:spcBef>
                <a:spcPts val="0"/>
              </a:spcBef>
              <a:buNone/>
            </a:pPr>
            <a:endParaRPr/>
          </a:p>
          <a:p>
            <a:pPr rtl="0">
              <a:spcBef>
                <a:spcPts val="0"/>
              </a:spcBef>
              <a:buNone/>
            </a:pPr>
            <a:r>
              <a:rPr lang="en"/>
              <a:t>Lastly, expect your list to change. As you work through this, your thoughts and ideas will evolve as you better understand what your SIEM can do.</a:t>
            </a:r>
          </a:p>
          <a:p>
            <a:pPr rtl="0">
              <a:spcBef>
                <a:spcPts val="0"/>
              </a:spcBef>
              <a:buNone/>
            </a:pPr>
            <a:endParaRPr/>
          </a:p>
          <a:p>
            <a:pPr rtl="0">
              <a:spcBef>
                <a:spcPts val="0"/>
              </a:spcBef>
              <a:buNone/>
            </a:pPr>
            <a:endParaRPr/>
          </a:p>
          <a:p>
            <a:pPr>
              <a:spcBef>
                <a:spcPts val="0"/>
              </a:spcBef>
              <a:buNone/>
            </a:pPr>
            <a:r>
              <a:rPr lang="en" sz="1000">
                <a:solidFill>
                  <a:srgbClr val="6611CC"/>
                </a:solidFill>
                <a:hlinkClick r:id="rId3"/>
              </a:rPr>
              <a:t>https://en.wikipedia.org/wiki/Sisyphus</a:t>
            </a:r>
          </a:p>
        </p:txBody>
      </p:sp>
    </p:spTree>
    <p:extLst>
      <p:ext uri="{BB962C8B-B14F-4D97-AF65-F5344CB8AC3E}">
        <p14:creationId xmlns:p14="http://schemas.microsoft.com/office/powerpoint/2010/main" val="37761103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1" name="Shape 13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Wikipedia has list, doesn’t break down features</a:t>
            </a:r>
          </a:p>
          <a:p>
            <a:pPr rtl="0">
              <a:spcBef>
                <a:spcPts val="0"/>
              </a:spcBef>
              <a:buNone/>
            </a:pPr>
            <a:r>
              <a:rPr lang="en"/>
              <a:t>POC can be set up in a few hours(limited/esoteric devices)</a:t>
            </a:r>
          </a:p>
          <a:p>
            <a:pPr rtl="0">
              <a:spcBef>
                <a:spcPts val="0"/>
              </a:spcBef>
              <a:buNone/>
            </a:pPr>
            <a:endParaRPr/>
          </a:p>
          <a:p>
            <a:pPr rtl="0">
              <a:spcBef>
                <a:spcPts val="0"/>
              </a:spcBef>
              <a:buNone/>
            </a:pPr>
            <a:r>
              <a:rPr lang="en"/>
              <a:t>-----------------------------------------------------------</a:t>
            </a:r>
          </a:p>
          <a:p>
            <a:pPr rtl="0">
              <a:spcBef>
                <a:spcPts val="0"/>
              </a:spcBef>
              <a:buNone/>
            </a:pPr>
            <a:r>
              <a:rPr lang="en"/>
              <a:t>No comes the hard part of actually selecting what SIEM will work in your environment. I’m not the best person to help you with this. With you list of devices, needs, and no doubt a budget. You should be able to eliminate at least half of the market. If you already have a SIEM that you’re looking to replace, you can forward the logs to your current and a demo SIEM. But you wont have the time to see how well it works (unless it’s an obvious failure).</a:t>
            </a:r>
          </a:p>
          <a:p>
            <a:pPr rtl="0">
              <a:spcBef>
                <a:spcPts val="0"/>
              </a:spcBef>
              <a:buNone/>
            </a:pPr>
            <a:endParaRPr/>
          </a:p>
          <a:p>
            <a:pPr rtl="0">
              <a:spcBef>
                <a:spcPts val="0"/>
              </a:spcBef>
              <a:buNone/>
            </a:pPr>
            <a:r>
              <a:rPr lang="en"/>
              <a:t>This is where you need to go to your friends and peers here and see what they use and see if you have a similar environments. You can speak to your security VAR or SIEM VAR and they can do some of the leg work for you. Of course you can ask you favorite quadrant creators too.</a:t>
            </a:r>
          </a:p>
          <a:p>
            <a:pPr rtl="0">
              <a:spcBef>
                <a:spcPts val="0"/>
              </a:spcBef>
              <a:buNone/>
            </a:pPr>
            <a:endParaRPr/>
          </a:p>
          <a:p>
            <a:pPr rtl="0">
              <a:spcBef>
                <a:spcPts val="0"/>
              </a:spcBef>
              <a:buNone/>
            </a:pPr>
            <a:r>
              <a:rPr lang="en"/>
              <a:t>Like with any purchase, there is always a bit of rolling the dice and seeing how ti works.</a:t>
            </a:r>
          </a:p>
          <a:p>
            <a:pPr rtl="0">
              <a:spcBef>
                <a:spcPts val="0"/>
              </a:spcBef>
              <a:buNone/>
            </a:pPr>
            <a:endParaRPr/>
          </a:p>
          <a:p>
            <a:pPr>
              <a:spcBef>
                <a:spcPts val="0"/>
              </a:spcBef>
              <a:buNone/>
            </a:pPr>
            <a:r>
              <a:rPr lang="en"/>
              <a:t>There will never be a perfect solution, but most of them will get you where you need.</a:t>
            </a:r>
          </a:p>
        </p:txBody>
      </p:sp>
    </p:spTree>
    <p:extLst>
      <p:ext uri="{BB962C8B-B14F-4D97-AF65-F5344CB8AC3E}">
        <p14:creationId xmlns:p14="http://schemas.microsoft.com/office/powerpoint/2010/main" val="30244565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8" name="Shape 13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7433293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solidFill>
                  <a:schemeClr val="dk1"/>
                </a:solidFill>
              </a:rPr>
              <a:t>Horay! No you have a new toy</a:t>
            </a:r>
          </a:p>
          <a:p>
            <a:pPr rtl="0">
              <a:spcBef>
                <a:spcPts val="0"/>
              </a:spcBef>
              <a:buNone/>
            </a:pPr>
            <a:r>
              <a:rPr lang="en">
                <a:solidFill>
                  <a:schemeClr val="dk1"/>
                </a:solidFill>
              </a:rPr>
              <a:t>Phased should relate to top alerts</a:t>
            </a:r>
          </a:p>
          <a:p>
            <a:pPr rtl="0">
              <a:spcBef>
                <a:spcPts val="0"/>
              </a:spcBef>
              <a:buNone/>
            </a:pPr>
            <a:r>
              <a:rPr lang="en">
                <a:solidFill>
                  <a:schemeClr val="dk1"/>
                </a:solidFill>
              </a:rPr>
              <a:t>---------------------------------------------------------------</a:t>
            </a:r>
          </a:p>
          <a:p>
            <a:pPr>
              <a:spcBef>
                <a:spcPts val="0"/>
              </a:spcBef>
              <a:buNone/>
            </a:pPr>
            <a:r>
              <a:rPr lang="en"/>
              <a:t>Horay! No you have a new toy. Now lets send all logs from everything to it all at once! ... Right? Probably not a good idea. Many SIEMs will have built in alert rules with many on by default. Lets save the deluge of alerts and start this off in a phased approach. We prioritized our log and alert list, so lets use that to our advantage. You can phase these a few different ways; it could be the most critical systems in your environment, or you can start with the systems that are required for logging (oh compliance is mandatory?) You can just start off with the ones you have the least visibility with your previous tools, or if your select SIEM does not support all of your devices, perhaps you start with those that will require some professional services to get parsing.</a:t>
            </a:r>
          </a:p>
        </p:txBody>
      </p:sp>
    </p:spTree>
    <p:extLst>
      <p:ext uri="{BB962C8B-B14F-4D97-AF65-F5344CB8AC3E}">
        <p14:creationId xmlns:p14="http://schemas.microsoft.com/office/powerpoint/2010/main" val="11428186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Shape 15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1" name="Shape 1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SNMPv3 ftw</a:t>
            </a:r>
          </a:p>
          <a:p>
            <a:pPr rtl="0">
              <a:spcBef>
                <a:spcPts val="0"/>
              </a:spcBef>
              <a:buNone/>
            </a:pPr>
            <a:endParaRPr/>
          </a:p>
          <a:p>
            <a:pPr rtl="0">
              <a:spcBef>
                <a:spcPts val="0"/>
              </a:spcBef>
              <a:buNone/>
            </a:pPr>
            <a:r>
              <a:rPr lang="en"/>
              <a:t>Now lets take a moment about the delivery of logs. This is where Linux has the advantage. Most logs are centrally located in Linux, and they can be easily sent using rsyslog, syslog-ng, or plain old syslog.</a:t>
            </a:r>
          </a:p>
          <a:p>
            <a:pPr rtl="0">
              <a:spcBef>
                <a:spcPts val="0"/>
              </a:spcBef>
              <a:buNone/>
            </a:pPr>
            <a:r>
              <a:rPr lang="en"/>
              <a:t>Windows gets a bit trickier, I would suggest speaking with your SIEM provider to see what they suggest. Some can pull the logs through rpc calls, others will have local clients you can install. There are some open source and proprietary software that will send event logs or log files, and some of those will also be mentioned in my list.</a:t>
            </a:r>
          </a:p>
          <a:p>
            <a:pPr rtl="0">
              <a:spcBef>
                <a:spcPts val="0"/>
              </a:spcBef>
              <a:buNone/>
            </a:pPr>
            <a:endParaRPr/>
          </a:p>
          <a:p>
            <a:pPr rtl="0">
              <a:spcBef>
                <a:spcPts val="0"/>
              </a:spcBef>
              <a:buNone/>
            </a:pPr>
            <a:r>
              <a:rPr lang="en"/>
              <a:t>With any of these client options, try to send over TLS so that the logs aren’t tampered in transit. If that isn’t an option, have them sent via TCP so the client is aware they were received. If you dont have the option, then old-school UDP will work, but you aren’t sure if you received every log. </a:t>
            </a:r>
          </a:p>
          <a:p>
            <a:pPr rtl="0">
              <a:spcBef>
                <a:spcPts val="0"/>
              </a:spcBef>
              <a:buNone/>
            </a:pPr>
            <a:endParaRPr/>
          </a:p>
          <a:p>
            <a:pPr>
              <a:spcBef>
                <a:spcPts val="0"/>
              </a:spcBef>
              <a:buNone/>
            </a:pPr>
            <a:r>
              <a:rPr lang="en"/>
              <a:t>Most SIEM products, after a normalization period, will alert you if they stop receiving logs from a particular source. But they wont know if it missed a small but important logs because of a network issue.</a:t>
            </a:r>
          </a:p>
        </p:txBody>
      </p:sp>
    </p:spTree>
    <p:extLst>
      <p:ext uri="{BB962C8B-B14F-4D97-AF65-F5344CB8AC3E}">
        <p14:creationId xmlns:p14="http://schemas.microsoft.com/office/powerpoint/2010/main" val="20506085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Shape 4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 name="Shape 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extLst>
      <p:ext uri="{BB962C8B-B14F-4D97-AF65-F5344CB8AC3E}">
        <p14:creationId xmlns:p14="http://schemas.microsoft.com/office/powerpoint/2010/main" val="21816703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8" name="Shape 1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1 slide, 90% of your time</a:t>
            </a:r>
          </a:p>
          <a:p>
            <a:pPr rtl="0">
              <a:spcBef>
                <a:spcPts val="0"/>
              </a:spcBef>
              <a:buNone/>
            </a:pPr>
            <a:r>
              <a:rPr lang="en"/>
              <a:t>change logging options</a:t>
            </a:r>
          </a:p>
          <a:p>
            <a:pPr rtl="0">
              <a:spcBef>
                <a:spcPts val="0"/>
              </a:spcBef>
              <a:buNone/>
            </a:pPr>
            <a:r>
              <a:rPr lang="en"/>
              <a:t>change parsing rules</a:t>
            </a:r>
          </a:p>
          <a:p>
            <a:pPr rtl="0">
              <a:spcBef>
                <a:spcPts val="0"/>
              </a:spcBef>
              <a:buNone/>
            </a:pPr>
            <a:r>
              <a:rPr lang="en"/>
              <a:t>black/white list sources (marketing getting emails from db)</a:t>
            </a:r>
          </a:p>
          <a:p>
            <a:pPr rtl="0">
              <a:spcBef>
                <a:spcPts val="0"/>
              </a:spcBef>
              <a:buNone/>
            </a:pPr>
            <a:r>
              <a:rPr lang="en"/>
              <a:t>----------------------------------------------------------------</a:t>
            </a:r>
          </a:p>
          <a:p>
            <a:pPr rtl="0">
              <a:spcBef>
                <a:spcPts val="0"/>
              </a:spcBef>
              <a:buNone/>
            </a:pPr>
            <a:r>
              <a:rPr lang="en"/>
              <a:t>Now that you have your SIEM up and running, and have at least initiated the first phase, you’ll need to tweak the alerts you’re being sent. No one likes their SIEM to cry wolf, alert you every minute, nor do we want it to be sleeping on the job. I would start off by setting the clipping levels of each alert to your desired level of sanity. My goal is to never consider creating an outlook rule to automatically send an alert to a folder. If it is something I dont need to possibly see right away, then dont send the alert. Possibly make a periodic report to email you instead.</a:t>
            </a:r>
          </a:p>
          <a:p>
            <a:pPr rtl="0">
              <a:spcBef>
                <a:spcPts val="0"/>
              </a:spcBef>
              <a:buNone/>
            </a:pPr>
            <a:r>
              <a:rPr lang="en"/>
              <a:t>I would also force whatever action that you want to be alerted upon to make sure the alerts are actually working. </a:t>
            </a:r>
          </a:p>
          <a:p>
            <a:pPr rtl="0">
              <a:spcBef>
                <a:spcPts val="0"/>
              </a:spcBef>
              <a:buNone/>
            </a:pPr>
            <a:endParaRPr/>
          </a:p>
          <a:p>
            <a:pPr>
              <a:spcBef>
                <a:spcPts val="0"/>
              </a:spcBef>
              <a:buNone/>
            </a:pPr>
            <a:r>
              <a:rPr lang="en"/>
              <a:t>The tweaking will be iterative, but hopefully you wont have to make too many changes after they are first set up.</a:t>
            </a:r>
          </a:p>
        </p:txBody>
      </p:sp>
    </p:spTree>
    <p:extLst>
      <p:ext uri="{BB962C8B-B14F-4D97-AF65-F5344CB8AC3E}">
        <p14:creationId xmlns:p14="http://schemas.microsoft.com/office/powerpoint/2010/main" val="42336409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4" name="Shape 16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solidFill>
                  <a:schemeClr val="dk1"/>
                </a:solidFill>
              </a:rPr>
              <a:t>(Have them tell you)</a:t>
            </a:r>
          </a:p>
          <a:p>
            <a:pPr rtl="0">
              <a:spcBef>
                <a:spcPts val="0"/>
              </a:spcBef>
              <a:buNone/>
            </a:pPr>
            <a:r>
              <a:rPr lang="en">
                <a:solidFill>
                  <a:schemeClr val="dk1"/>
                </a:solidFill>
              </a:rPr>
              <a:t>Knowing ahead of time is better</a:t>
            </a:r>
          </a:p>
          <a:p>
            <a:pPr rtl="0">
              <a:spcBef>
                <a:spcPts val="0"/>
              </a:spcBef>
              <a:buNone/>
            </a:pPr>
            <a:r>
              <a:rPr lang="en">
                <a:solidFill>
                  <a:schemeClr val="dk1"/>
                </a:solidFill>
              </a:rPr>
              <a:t>-------------------------------------------------------------------------------------------</a:t>
            </a:r>
          </a:p>
          <a:p>
            <a:pPr rtl="0">
              <a:spcBef>
                <a:spcPts val="0"/>
              </a:spcBef>
              <a:buNone/>
            </a:pPr>
            <a:r>
              <a:rPr lang="en">
                <a:solidFill>
                  <a:schemeClr val="dk1"/>
                </a:solidFill>
              </a:rPr>
              <a:t>So now that you at least have your first phase done, lets talk about managing and maintaining your SIEM and goals.</a:t>
            </a:r>
          </a:p>
          <a:p>
            <a:pPr rtl="0">
              <a:spcBef>
                <a:spcPts val="0"/>
              </a:spcBef>
              <a:buNone/>
            </a:pPr>
            <a:endParaRPr>
              <a:solidFill>
                <a:schemeClr val="dk1"/>
              </a:solidFill>
            </a:endParaRPr>
          </a:p>
          <a:p>
            <a:pPr>
              <a:spcBef>
                <a:spcPts val="0"/>
              </a:spcBef>
              <a:buNone/>
            </a:pPr>
            <a:r>
              <a:rPr lang="en">
                <a:solidFill>
                  <a:schemeClr val="dk1"/>
                </a:solidFill>
              </a:rPr>
              <a:t>Remember when we included the app, network, and sysadmin teams to see what alerts they want? This is where the collaboration comes back to assist you. Lets create a liaison on that team to alert you of any downtime or changes. Patches are made, systems are replaced, and some of these will require tweaks to your alerts. At minimum, knowing ahead of time when there is expected downtime could alleviate a frantic email sent to team lead when a critical system is down.</a:t>
            </a:r>
          </a:p>
        </p:txBody>
      </p:sp>
    </p:spTree>
    <p:extLst>
      <p:ext uri="{BB962C8B-B14F-4D97-AF65-F5344CB8AC3E}">
        <p14:creationId xmlns:p14="http://schemas.microsoft.com/office/powerpoint/2010/main" val="21824823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1" name="Shape 1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(what you tell them)</a:t>
            </a:r>
          </a:p>
          <a:p>
            <a:pPr rtl="0">
              <a:spcBef>
                <a:spcPts val="0"/>
              </a:spcBef>
              <a:buNone/>
            </a:pPr>
            <a:r>
              <a:rPr lang="en"/>
              <a:t>-Device updates can change logging</a:t>
            </a:r>
          </a:p>
          <a:p>
            <a:pPr rtl="0">
              <a:spcBef>
                <a:spcPts val="0"/>
              </a:spcBef>
              <a:buNone/>
            </a:pPr>
            <a:r>
              <a:rPr lang="en"/>
              <a:t>-siem update could alter alerts/parsing</a:t>
            </a:r>
          </a:p>
          <a:p>
            <a:pPr rtl="0">
              <a:spcBef>
                <a:spcPts val="0"/>
              </a:spcBef>
              <a:buNone/>
            </a:pPr>
            <a:r>
              <a:rPr lang="en"/>
              <a:t>-IR bad when SIEM is compromised</a:t>
            </a:r>
          </a:p>
          <a:p>
            <a:pPr rtl="0">
              <a:spcBef>
                <a:spcPts val="0"/>
              </a:spcBef>
              <a:buNone/>
            </a:pPr>
            <a:r>
              <a:rPr lang="en"/>
              <a:t>----------------------------------------------------------------</a:t>
            </a:r>
          </a:p>
          <a:p>
            <a:pPr rtl="0">
              <a:spcBef>
                <a:spcPts val="0"/>
              </a:spcBef>
              <a:buNone/>
            </a:pPr>
            <a:r>
              <a:rPr lang="en"/>
              <a:t>You guys are doing egress filtering right? Well your SIEM will need updates. Some will be for the base operating system, others will be for parsing rules on new devices, one can hope they will all be new features and enhancements. On many, the minor updates will update automatically, but most of the major updates will need human intervention.</a:t>
            </a:r>
          </a:p>
          <a:p>
            <a:pPr rtl="0">
              <a:spcBef>
                <a:spcPts val="0"/>
              </a:spcBef>
              <a:buNone/>
            </a:pPr>
            <a:r>
              <a:rPr lang="en"/>
              <a:t>Also, if your SIEM gets any threat feeds or black lists, those will need to be updated constantly.</a:t>
            </a:r>
          </a:p>
          <a:p>
            <a:pPr rtl="0">
              <a:spcBef>
                <a:spcPts val="0"/>
              </a:spcBef>
              <a:buNone/>
            </a:pPr>
            <a:endParaRPr/>
          </a:p>
          <a:p>
            <a:pPr rtl="0">
              <a:spcBef>
                <a:spcPts val="0"/>
              </a:spcBef>
              <a:buNone/>
            </a:pPr>
            <a:r>
              <a:rPr lang="en"/>
              <a:t>DEVICE UPDATES COULD CAUSE CHANGES IN LOGGING</a:t>
            </a:r>
          </a:p>
          <a:p>
            <a:pPr>
              <a:spcBef>
                <a:spcPts val="0"/>
              </a:spcBef>
              <a:buNone/>
            </a:pPr>
            <a:r>
              <a:rPr lang="en"/>
              <a:t>SIEM UPDATES COULD ALTER ALERTS and PARSING RULES</a:t>
            </a:r>
          </a:p>
        </p:txBody>
      </p:sp>
    </p:spTree>
    <p:extLst>
      <p:ext uri="{BB962C8B-B14F-4D97-AF65-F5344CB8AC3E}">
        <p14:creationId xmlns:p14="http://schemas.microsoft.com/office/powerpoint/2010/main" val="36044710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7" name="Shape 1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This is the amalgamation of all your logs. They wont be any good if someone alters or deletes them</a:t>
            </a:r>
          </a:p>
          <a:p>
            <a:pPr rtl="0">
              <a:spcBef>
                <a:spcPts val="0"/>
              </a:spcBef>
              <a:buNone/>
            </a:pPr>
            <a:r>
              <a:rPr lang="en"/>
              <a:t>Especially if you plan on using them for anything legal, there needs to be a level of nonrepudiation (make sure they haven’t been edited)</a:t>
            </a:r>
          </a:p>
          <a:p>
            <a:pPr rtl="0">
              <a:spcBef>
                <a:spcPts val="0"/>
              </a:spcBef>
              <a:buNone/>
            </a:pPr>
            <a:r>
              <a:rPr lang="en"/>
              <a:t>And it helps for all logs to have the same time, (Zulu or your corp local time)</a:t>
            </a:r>
          </a:p>
          <a:p>
            <a:pPr>
              <a:spcBef>
                <a:spcPts val="0"/>
              </a:spcBef>
              <a:buNone/>
            </a:pPr>
            <a:r>
              <a:rPr lang="en"/>
              <a:t>and have them sync their time from the same source.</a:t>
            </a:r>
          </a:p>
        </p:txBody>
      </p:sp>
    </p:spTree>
    <p:extLst>
      <p:ext uri="{BB962C8B-B14F-4D97-AF65-F5344CB8AC3E}">
        <p14:creationId xmlns:p14="http://schemas.microsoft.com/office/powerpoint/2010/main" val="6464067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3" name="Shape 1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Are you doing periodic reviews of your logs and alerts? This is especially important if you went with an externally hosted service where you dont have direct access to your SIEM. </a:t>
            </a:r>
          </a:p>
          <a:p>
            <a:pPr rtl="0">
              <a:spcBef>
                <a:spcPts val="0"/>
              </a:spcBef>
              <a:buNone/>
            </a:pPr>
            <a:endParaRPr/>
          </a:p>
          <a:p>
            <a:pPr>
              <a:spcBef>
                <a:spcPts val="0"/>
              </a:spcBef>
              <a:buNone/>
            </a:pPr>
            <a:r>
              <a:rPr lang="en"/>
              <a:t>As part of the review, you should ask: are the alerts you’re getting still relevant? Was there a new system that replaced one of your log sources, did you have that new system logging to you? Hopefully your liaisons kept you well informed of most changes, but they might have missed something. Or you might have gotten busy and forgot to add a system. </a:t>
            </a:r>
          </a:p>
        </p:txBody>
      </p:sp>
    </p:spTree>
    <p:extLst>
      <p:ext uri="{BB962C8B-B14F-4D97-AF65-F5344CB8AC3E}">
        <p14:creationId xmlns:p14="http://schemas.microsoft.com/office/powerpoint/2010/main" val="36601567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9" name="Shape 1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 Value expected, if so. to wrap up.</a:t>
            </a:r>
          </a:p>
          <a:p>
            <a:pPr rtl="0">
              <a:spcBef>
                <a:spcPts val="0"/>
              </a:spcBef>
              <a:buNone/>
            </a:pPr>
            <a:r>
              <a:rPr lang="en"/>
              <a:t>Ok to wrap up, A SIEM can help you:</a:t>
            </a:r>
          </a:p>
          <a:p>
            <a:pPr rtl="0">
              <a:spcBef>
                <a:spcPts val="0"/>
              </a:spcBef>
              <a:buNone/>
            </a:pPr>
            <a:r>
              <a:rPr lang="en"/>
              <a:t>Collect, correlate, retain, and alert based on logs which can help you and other teams in your company have a faster response rate, better insight to your network, and meet compliance requirements.</a:t>
            </a:r>
          </a:p>
          <a:p>
            <a:pPr rtl="0">
              <a:spcBef>
                <a:spcPts val="0"/>
              </a:spcBef>
              <a:buNone/>
            </a:pPr>
            <a:endParaRPr/>
          </a:p>
          <a:p>
            <a:pPr>
              <a:spcBef>
                <a:spcPts val="0"/>
              </a:spcBef>
              <a:buNone/>
            </a:pPr>
            <a:r>
              <a:rPr lang="en"/>
              <a:t>Good luck getting all of that done.</a:t>
            </a:r>
          </a:p>
        </p:txBody>
      </p:sp>
    </p:spTree>
    <p:extLst>
      <p:ext uri="{BB962C8B-B14F-4D97-AF65-F5344CB8AC3E}">
        <p14:creationId xmlns:p14="http://schemas.microsoft.com/office/powerpoint/2010/main" val="1186615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6" name="Shape 19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8923055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Shape 48"/>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 name="Shape 4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-Time constraints, Low tech talk</a:t>
            </a:r>
          </a:p>
          <a:p>
            <a:pPr rtl="0">
              <a:spcBef>
                <a:spcPts val="0"/>
              </a:spcBef>
              <a:buNone/>
            </a:pPr>
            <a:r>
              <a:rPr lang="en"/>
              <a:t>-Broke down in 3 sections</a:t>
            </a:r>
          </a:p>
          <a:p>
            <a:pPr rtl="0">
              <a:spcBef>
                <a:spcPts val="0"/>
              </a:spcBef>
              <a:buNone/>
            </a:pPr>
            <a:r>
              <a:rPr lang="en">
                <a:solidFill>
                  <a:schemeClr val="dk1"/>
                </a:solidFill>
              </a:rPr>
              <a:t>-When I started -&gt; end goal</a:t>
            </a:r>
          </a:p>
          <a:p>
            <a:pPr lvl="0" rtl="0">
              <a:spcBef>
                <a:spcPts val="0"/>
              </a:spcBef>
              <a:buNone/>
            </a:pPr>
            <a:r>
              <a:rPr lang="en">
                <a:solidFill>
                  <a:schemeClr val="dk1"/>
                </a:solidFill>
              </a:rPr>
              <a:t>Yellow brick, errors will come along</a:t>
            </a:r>
          </a:p>
          <a:p>
            <a:pPr rtl="0">
              <a:spcBef>
                <a:spcPts val="0"/>
              </a:spcBef>
              <a:buNone/>
            </a:pPr>
            <a:r>
              <a:rPr lang="en"/>
              <a:t>----------------------------------------------</a:t>
            </a:r>
          </a:p>
          <a:p>
            <a:pPr rtl="0">
              <a:spcBef>
                <a:spcPts val="0"/>
              </a:spcBef>
              <a:buNone/>
            </a:pPr>
            <a:r>
              <a:rPr lang="en"/>
              <a:t>Because of the limited talk time, this will be a higher level, low tech talk. I broke this talk down to three different sections: Researching and goals, implementing, lastly manage and maintain. My end goal is to provide you with a good outline for a successful SIEM setup. I remember at a previous job, I was handed a SIEM and basically said “It’s your baby.” This was still when I was considered helpdesk and I felt a rush of “yeah! something security related.” Then came the uphill battle of trying to figure out what it could do, and what I should do with it. I scoured SANS reading room, blogs, and books and although I had gained some knowledge, I felt that I wasn’t much closer to the end game. </a:t>
            </a:r>
          </a:p>
          <a:p>
            <a:pPr rtl="0">
              <a:spcBef>
                <a:spcPts val="0"/>
              </a:spcBef>
              <a:buNone/>
            </a:pPr>
            <a:endParaRPr/>
          </a:p>
          <a:p>
            <a:pPr>
              <a:spcBef>
                <a:spcPts val="0"/>
              </a:spcBef>
              <a:buNone/>
            </a:pPr>
            <a:r>
              <a:rPr lang="en"/>
              <a:t>So, this talk is for me back then or anyone else who feels like they are in that situation</a:t>
            </a:r>
          </a:p>
        </p:txBody>
      </p:sp>
    </p:spTree>
    <p:extLst>
      <p:ext uri="{BB962C8B-B14F-4D97-AF65-F5344CB8AC3E}">
        <p14:creationId xmlns:p14="http://schemas.microsoft.com/office/powerpoint/2010/main" val="2210609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 name="Shape 5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Many add: perf metrics, network/process/file integrity monitoring.</a:t>
            </a:r>
          </a:p>
          <a:p>
            <a:pPr rtl="0">
              <a:spcBef>
                <a:spcPts val="0"/>
              </a:spcBef>
              <a:buNone/>
            </a:pPr>
            <a:r>
              <a:rPr lang="en"/>
              <a:t>Quickly query logs too</a:t>
            </a:r>
          </a:p>
          <a:p>
            <a:pPr rtl="0">
              <a:spcBef>
                <a:spcPts val="0"/>
              </a:spcBef>
              <a:buNone/>
            </a:pPr>
            <a:endParaRPr/>
          </a:p>
          <a:p>
            <a:pPr rtl="0">
              <a:spcBef>
                <a:spcPts val="0"/>
              </a:spcBef>
              <a:buNone/>
            </a:pPr>
            <a:r>
              <a:rPr lang="en"/>
              <a:t>---------------------------------------------------------------------</a:t>
            </a:r>
          </a:p>
          <a:p>
            <a:pPr>
              <a:spcBef>
                <a:spcPts val="0"/>
              </a:spcBef>
              <a:buNone/>
            </a:pPr>
            <a:r>
              <a:rPr lang="en"/>
              <a:t>SIEM is basically two technologies combined. At one point there was a Security Event Manager, and Security Information Manager. And someone said “Why not both?”. Which is why you’ll here a few different pronunciations, but I normally stick with sēm (phonetic.)</a:t>
            </a:r>
            <a:br>
              <a:rPr lang="en"/>
            </a:br>
            <a:r>
              <a:rPr lang="en"/>
              <a:t>A good SIEM can do many things, but these are the highlights. Many will also add in performance metrics, network, process, and file integrity monitoring. Many will also throw in threat intelligence and a kitchen sink.</a:t>
            </a:r>
          </a:p>
        </p:txBody>
      </p:sp>
    </p:spTree>
    <p:extLst>
      <p:ext uri="{BB962C8B-B14F-4D97-AF65-F5344CB8AC3E}">
        <p14:creationId xmlns:p14="http://schemas.microsoft.com/office/powerpoint/2010/main" val="37845580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IR: Alerts during key issues. Centralization of logs allows for more advanced analytics</a:t>
            </a:r>
          </a:p>
          <a:p>
            <a:pPr rtl="0">
              <a:spcBef>
                <a:spcPts val="0"/>
              </a:spcBef>
              <a:buNone/>
            </a:pPr>
            <a:r>
              <a:rPr lang="en"/>
              <a:t>Visibility</a:t>
            </a:r>
          </a:p>
          <a:p>
            <a:pPr rtl="0">
              <a:spcBef>
                <a:spcPts val="0"/>
              </a:spcBef>
              <a:buNone/>
            </a:pPr>
            <a:r>
              <a:rPr lang="en"/>
              <a:t> you: quick views into your environment</a:t>
            </a:r>
          </a:p>
          <a:p>
            <a:pPr rtl="0">
              <a:spcBef>
                <a:spcPts val="0"/>
              </a:spcBef>
              <a:buNone/>
            </a:pPr>
            <a:r>
              <a:rPr lang="en"/>
              <a:t> upper mgmt: Exec dashboards with relevant metrics</a:t>
            </a:r>
          </a:p>
          <a:p>
            <a:pPr rtl="0">
              <a:spcBef>
                <a:spcPts val="0"/>
              </a:spcBef>
              <a:buNone/>
            </a:pPr>
            <a:endParaRPr/>
          </a:p>
          <a:p>
            <a:pPr rtl="0">
              <a:spcBef>
                <a:spcPts val="0"/>
              </a:spcBef>
              <a:buNone/>
            </a:pPr>
            <a:r>
              <a:rPr lang="en"/>
              <a:t>money and time: automating soc processes, maximize productivity</a:t>
            </a:r>
          </a:p>
          <a:p>
            <a:pPr rtl="0">
              <a:spcBef>
                <a:spcPts val="0"/>
              </a:spcBef>
              <a:buNone/>
            </a:pPr>
            <a:r>
              <a:rPr lang="en"/>
              <a:t>--------------------------------------------</a:t>
            </a:r>
          </a:p>
          <a:p>
            <a:pPr lvl="0" rtl="0">
              <a:spcBef>
                <a:spcPts val="0"/>
              </a:spcBef>
              <a:buNone/>
            </a:pPr>
            <a:r>
              <a:rPr lang="en"/>
              <a:t>I’m a fan of Michael Santarcangelo’s thought process of what value you are trying to bring to the organization</a:t>
            </a:r>
          </a:p>
          <a:p>
            <a:pPr lvl="0" rtl="0">
              <a:spcBef>
                <a:spcPts val="0"/>
              </a:spcBef>
              <a:buNone/>
            </a:pPr>
            <a:r>
              <a:rPr lang="en"/>
              <a:t>Faster response will lead to hopefully less damage and time required to clean up.</a:t>
            </a:r>
          </a:p>
          <a:p>
            <a:pPr lvl="0" rtl="0">
              <a:spcBef>
                <a:spcPts val="0"/>
              </a:spcBef>
              <a:buNone/>
            </a:pPr>
            <a:r>
              <a:rPr lang="en"/>
              <a:t>Better visibility will help you make better decisions for the organization..</a:t>
            </a:r>
          </a:p>
        </p:txBody>
      </p:sp>
    </p:spTree>
    <p:extLst>
      <p:ext uri="{BB962C8B-B14F-4D97-AF65-F5344CB8AC3E}">
        <p14:creationId xmlns:p14="http://schemas.microsoft.com/office/powerpoint/2010/main" val="9801231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 name="Shape 6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Compliance is annoying</a:t>
            </a:r>
          </a:p>
          <a:p>
            <a:pPr rtl="0">
              <a:spcBef>
                <a:spcPts val="0"/>
              </a:spcBef>
              <a:buNone/>
            </a:pPr>
            <a:r>
              <a:rPr lang="en"/>
              <a:t>Justification for a larger budget</a:t>
            </a:r>
          </a:p>
          <a:p>
            <a:pPr rtl="0">
              <a:spcBef>
                <a:spcPts val="0"/>
              </a:spcBef>
              <a:buNone/>
            </a:pPr>
            <a:endParaRPr/>
          </a:p>
          <a:p>
            <a:pPr rtl="0">
              <a:spcBef>
                <a:spcPts val="0"/>
              </a:spcBef>
              <a:buNone/>
            </a:pPr>
            <a:r>
              <a:rPr lang="en"/>
              <a:t>UCF common controls hub</a:t>
            </a:r>
          </a:p>
          <a:p>
            <a:pPr rtl="0">
              <a:spcBef>
                <a:spcPts val="0"/>
              </a:spcBef>
              <a:buNone/>
            </a:pPr>
            <a:r>
              <a:rPr lang="en"/>
              <a:t>--------------------------------------------------------------------</a:t>
            </a:r>
          </a:p>
          <a:p>
            <a:pPr lvl="0" rtl="0">
              <a:spcBef>
                <a:spcPts val="0"/>
              </a:spcBef>
              <a:buNone/>
            </a:pPr>
            <a:r>
              <a:rPr lang="en"/>
              <a:t>OK, I’m just going to get the annoying cat out of the bag, are there any compliance requirements that you must adhere to? On the plus side, you can use this as a justification for why you need a SIEM.</a:t>
            </a:r>
          </a:p>
          <a:p>
            <a:pPr lvl="0" rtl="0">
              <a:spcBef>
                <a:spcPts val="0"/>
              </a:spcBef>
              <a:buNone/>
            </a:pPr>
            <a:r>
              <a:rPr lang="en"/>
              <a:t>Some of the compliance requirements include…</a:t>
            </a:r>
          </a:p>
          <a:p>
            <a:pPr rtl="0">
              <a:spcBef>
                <a:spcPts val="0"/>
              </a:spcBef>
              <a:buNone/>
            </a:pPr>
            <a:r>
              <a:rPr lang="en"/>
              <a:t>Some of these, such as HIPAA, require you to retain logs for years. This is something to keep in mind as you decide on your solution. Not only on how long you retain logs, but how quickly you are able to retrieve them could be important for you.</a:t>
            </a:r>
          </a:p>
          <a:p>
            <a:pPr rtl="0">
              <a:spcBef>
                <a:spcPts val="0"/>
              </a:spcBef>
              <a:buNone/>
            </a:pPr>
            <a:endParaRPr/>
          </a:p>
          <a:p>
            <a:pPr rtl="0">
              <a:spcBef>
                <a:spcPts val="0"/>
              </a:spcBef>
              <a:buNone/>
            </a:pPr>
            <a:r>
              <a:rPr lang="en"/>
              <a:t>And btw, if you are following SANS critical security controls, having some type of SIEM is number 14.</a:t>
            </a:r>
          </a:p>
          <a:p>
            <a:pPr rtl="0">
              <a:spcBef>
                <a:spcPts val="0"/>
              </a:spcBef>
              <a:buNone/>
            </a:pPr>
            <a:endParaRPr/>
          </a:p>
          <a:p>
            <a:pPr lvl="0" rtl="0">
              <a:spcBef>
                <a:spcPts val="0"/>
              </a:spcBef>
              <a:buNone/>
            </a:pPr>
            <a:r>
              <a:rPr lang="en"/>
              <a:t>Also, if you do have to deal with compliance, check out UCF’s common controls hub. They do offer a demo/trial account, and (ISC)² member trial accounts dont expire. https://isc2.commoncontrolshub.com</a:t>
            </a:r>
          </a:p>
          <a:p>
            <a:pPr rtl="0">
              <a:spcBef>
                <a:spcPts val="0"/>
              </a:spcBef>
              <a:buNone/>
            </a:pPr>
            <a:endParaRPr/>
          </a:p>
          <a:p>
            <a:pPr lvl="0" rtl="0">
              <a:spcBef>
                <a:spcPts val="0"/>
              </a:spcBef>
              <a:buNone/>
            </a:pPr>
            <a:r>
              <a:rPr lang="en"/>
              <a:t>PCI dss 3 10.x </a:t>
            </a:r>
            <a:r>
              <a:rPr lang="en" sz="1000">
                <a:solidFill>
                  <a:srgbClr val="6611CC"/>
                </a:solidFill>
                <a:hlinkClick r:id="rId3"/>
              </a:rPr>
              <a:t>https://www.pcisecuritystandards.org/documents/PCI_DSS_v3.pdf</a:t>
            </a:r>
          </a:p>
          <a:p>
            <a:pPr lvl="0" rtl="0">
              <a:spcBef>
                <a:spcPts val="0"/>
              </a:spcBef>
              <a:buNone/>
            </a:pPr>
            <a:r>
              <a:rPr lang="en"/>
              <a:t>FISMA </a:t>
            </a:r>
            <a:r>
              <a:rPr lang="en" sz="1000">
                <a:solidFill>
                  <a:srgbClr val="6611CC"/>
                </a:solidFill>
                <a:hlinkClick r:id="rId4"/>
              </a:rPr>
              <a:t>http://www.infosecisland.com/blogview/12930-Detailed-FISMA-Logging-Guidance.html</a:t>
            </a:r>
          </a:p>
          <a:p>
            <a:pPr lvl="0" rtl="0">
              <a:spcBef>
                <a:spcPts val="0"/>
              </a:spcBef>
              <a:buNone/>
            </a:pPr>
            <a:r>
              <a:rPr lang="en"/>
              <a:t>HIPAA </a:t>
            </a:r>
            <a:r>
              <a:rPr lang="en" sz="1000">
                <a:solidFill>
                  <a:srgbClr val="6611CC"/>
                </a:solidFill>
                <a:hlinkClick r:id="rId5"/>
              </a:rPr>
              <a:t>http://www.govhealthit.com/sites/govhealthit.com/files/resource-media/pdf/elm_-_compliance_best_practices_govt_-_healthcare.pdf</a:t>
            </a:r>
          </a:p>
          <a:p>
            <a:pPr rtl="0">
              <a:spcBef>
                <a:spcPts val="0"/>
              </a:spcBef>
              <a:buNone/>
            </a:pPr>
            <a:r>
              <a:rPr lang="en"/>
              <a:t>SOX </a:t>
            </a:r>
            <a:r>
              <a:rPr lang="en" sz="1000">
                <a:solidFill>
                  <a:srgbClr val="6611CC"/>
                </a:solidFill>
                <a:hlinkClick r:id="rId6"/>
              </a:rPr>
              <a:t>http://www.sarbanes-oxley-101.com/sarbanes-oxley-audits.htm</a:t>
            </a:r>
          </a:p>
          <a:p>
            <a:pPr lvl="0" rtl="0">
              <a:spcBef>
                <a:spcPts val="0"/>
              </a:spcBef>
              <a:buNone/>
            </a:pPr>
            <a:r>
              <a:rPr lang="en"/>
              <a:t>SANS CSC https://www.sans.org/critical-security-controls/</a:t>
            </a:r>
          </a:p>
          <a:p>
            <a:pPr lvl="0" rtl="0">
              <a:spcBef>
                <a:spcPts val="0"/>
              </a:spcBef>
              <a:buNone/>
            </a:pPr>
            <a:endParaRPr/>
          </a:p>
        </p:txBody>
      </p:sp>
    </p:spTree>
    <p:extLst>
      <p:ext uri="{BB962C8B-B14F-4D97-AF65-F5344CB8AC3E}">
        <p14:creationId xmlns:p14="http://schemas.microsoft.com/office/powerpoint/2010/main" val="3078977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5" name="Shape 7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solidFill>
                  <a:schemeClr val="dk1"/>
                </a:solidFill>
              </a:rPr>
              <a:t>Not a blinky box</a:t>
            </a:r>
          </a:p>
          <a:p>
            <a:pPr rtl="0">
              <a:spcBef>
                <a:spcPts val="0"/>
              </a:spcBef>
              <a:buNone/>
            </a:pPr>
            <a:r>
              <a:rPr lang="en"/>
              <a:t>Only as good as how it’s configured</a:t>
            </a:r>
          </a:p>
          <a:p>
            <a:pPr rtl="0">
              <a:spcBef>
                <a:spcPts val="0"/>
              </a:spcBef>
              <a:buNone/>
            </a:pPr>
            <a:r>
              <a:rPr lang="en"/>
              <a:t>Dont have many man hours: hybrid/cloud</a:t>
            </a:r>
          </a:p>
          <a:p>
            <a:pPr rtl="0">
              <a:spcBef>
                <a:spcPts val="0"/>
              </a:spcBef>
              <a:buNone/>
            </a:pPr>
            <a:endParaRPr/>
          </a:p>
          <a:p>
            <a:pPr rtl="0">
              <a:spcBef>
                <a:spcPts val="0"/>
              </a:spcBef>
              <a:buNone/>
            </a:pPr>
            <a:r>
              <a:rPr lang="en"/>
              <a:t>If you dont have the expertise, or more importantly the time to run a SIEM, then an external or hybrid SIEM could work well for you.</a:t>
            </a:r>
          </a:p>
          <a:p>
            <a:pPr rtl="0">
              <a:spcBef>
                <a:spcPts val="0"/>
              </a:spcBef>
              <a:buNone/>
            </a:pPr>
            <a:endParaRPr/>
          </a:p>
          <a:p>
            <a:pPr rtl="0">
              <a:spcBef>
                <a:spcPts val="0"/>
              </a:spcBef>
              <a:buNone/>
            </a:pPr>
            <a:r>
              <a:rPr lang="en"/>
              <a:t>con: an external provider doesn’t want to focus on your environment (it cuts it in their bottom line). Expertise can be learned, setup can be assisted with a var</a:t>
            </a:r>
          </a:p>
          <a:p>
            <a:pPr rtl="0">
              <a:spcBef>
                <a:spcPts val="0"/>
              </a:spcBef>
              <a:buNone/>
            </a:pPr>
            <a:r>
              <a:rPr lang="en"/>
              <a:t>------------------------</a:t>
            </a:r>
            <a:r>
              <a:rPr lang="en">
                <a:solidFill>
                  <a:schemeClr val="dk1"/>
                </a:solidFill>
              </a:rPr>
              <a:t>-------------------------------</a:t>
            </a:r>
          </a:p>
          <a:p>
            <a:pPr rtl="0">
              <a:spcBef>
                <a:spcPts val="0"/>
              </a:spcBef>
              <a:buNone/>
            </a:pPr>
            <a:r>
              <a:rPr lang="en"/>
              <a:t>Just like any technology, your SIEM is going to require time and resources to get running and keep it running. Knowing roughly how many man hours you can dedicate to this will help you decide if you want to have your SIEM run completely internally, have it go to an external provider to store, correlate, and alert. Or you can have a hybrid option where logging and correlating are done in in house, but the management and alerting could be done by a MSSP. </a:t>
            </a:r>
          </a:p>
          <a:p>
            <a:pPr rtl="0">
              <a:spcBef>
                <a:spcPts val="0"/>
              </a:spcBef>
              <a:buNone/>
            </a:pPr>
            <a:r>
              <a:rPr lang="en"/>
              <a:t>Now a days you have a choice of running a SIEM on your own hardware, as a vendor supplied appliance, or in a VM. Your decision will depend on your current environment.</a:t>
            </a:r>
          </a:p>
          <a:p>
            <a:pPr rtl="0">
              <a:spcBef>
                <a:spcPts val="0"/>
              </a:spcBef>
              <a:buNone/>
            </a:pPr>
            <a:endParaRPr/>
          </a:p>
          <a:p>
            <a:pPr>
              <a:spcBef>
                <a:spcPts val="0"/>
              </a:spcBef>
              <a:buNone/>
            </a:pPr>
            <a:r>
              <a:rPr lang="en"/>
              <a:t>Another thing I didn’t mention here was to ask what the time dedication will be for this. Will you have a handful of people maintaining it, or are you hoping to be able to dedicate an hour a week to your SIEM.</a:t>
            </a:r>
          </a:p>
        </p:txBody>
      </p:sp>
    </p:spTree>
    <p:extLst>
      <p:ext uri="{BB962C8B-B14F-4D97-AF65-F5344CB8AC3E}">
        <p14:creationId xmlns:p14="http://schemas.microsoft.com/office/powerpoint/2010/main" val="4498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We’re the blue team</a:t>
            </a:r>
          </a:p>
          <a:p>
            <a:pPr rtl="0">
              <a:spcBef>
                <a:spcPts val="0"/>
              </a:spcBef>
              <a:buNone/>
            </a:pPr>
            <a:r>
              <a:rPr lang="en"/>
              <a:t>include other departments</a:t>
            </a:r>
          </a:p>
          <a:p>
            <a:pPr rtl="0">
              <a:spcBef>
                <a:spcPts val="0"/>
              </a:spcBef>
              <a:buNone/>
            </a:pPr>
            <a:r>
              <a:rPr lang="en"/>
              <a:t>offering them visibility will help you in the long run</a:t>
            </a:r>
          </a:p>
          <a:p>
            <a:pPr rtl="0">
              <a:spcBef>
                <a:spcPts val="0"/>
              </a:spcBef>
              <a:buNone/>
            </a:pPr>
            <a:r>
              <a:rPr lang="en"/>
              <a:t>Account lockouts, network saturation, error logs, historical transactions, website performance and logs</a:t>
            </a:r>
          </a:p>
          <a:p>
            <a:pPr rtl="0">
              <a:spcBef>
                <a:spcPts val="0"/>
              </a:spcBef>
              <a:buNone/>
            </a:pPr>
            <a:endParaRPr/>
          </a:p>
          <a:p>
            <a:pPr rtl="0">
              <a:spcBef>
                <a:spcPts val="0"/>
              </a:spcBef>
              <a:buNone/>
            </a:pPr>
            <a:r>
              <a:rPr lang="en"/>
              <a:t>Once we’ve gotten their input, lets look at how to log for that.</a:t>
            </a:r>
          </a:p>
          <a:p>
            <a:pPr rtl="0">
              <a:spcBef>
                <a:spcPts val="0"/>
              </a:spcBef>
              <a:buNone/>
            </a:pPr>
            <a:r>
              <a:rPr lang="en"/>
              <a:t>-----------------------------------------------------------</a:t>
            </a:r>
          </a:p>
          <a:p>
            <a:pPr rtl="0">
              <a:spcBef>
                <a:spcPts val="0"/>
              </a:spcBef>
              <a:buNone/>
            </a:pPr>
            <a:r>
              <a:rPr lang="en"/>
              <a:t>Are you going to include other departments in this roll out? Such as Web, development, helpdesk, or the auditing department? Well you should, most likely you’ll be pulling logs from systems in their control. Why not build a bridge between the departments. Helping them out here could very well have them helping you out later. It would benefit for helpdesk to know when an account is being locked out and what system/service is causing it. I’m sure the networking team would like to get alerts when the “tubes” are being saturated. Development will want to know what errors are occurring on their new application. Auditing pretty much explains itself, and the web team would like to keep track of performance.</a:t>
            </a:r>
          </a:p>
          <a:p>
            <a:pPr rtl="0">
              <a:spcBef>
                <a:spcPts val="0"/>
              </a:spcBef>
              <a:buNone/>
            </a:pPr>
            <a:endParaRPr/>
          </a:p>
          <a:p>
            <a:pPr rtl="0">
              <a:spcBef>
                <a:spcPts val="0"/>
              </a:spcBef>
              <a:buNone/>
            </a:pPr>
            <a:r>
              <a:rPr lang="en"/>
              <a:t>Since I mentioned the web team, I wanted to also mention that there is a difference between performance monitoring tools and a SIEM, but there are a few hybrids out there that you should consider</a:t>
            </a:r>
          </a:p>
          <a:p>
            <a:pPr>
              <a:spcBef>
                <a:spcPts val="0"/>
              </a:spcBef>
              <a:buNone/>
            </a:pPr>
            <a:endParaRPr/>
          </a:p>
        </p:txBody>
      </p:sp>
    </p:spTree>
    <p:extLst>
      <p:ext uri="{BB962C8B-B14F-4D97-AF65-F5344CB8AC3E}">
        <p14:creationId xmlns:p14="http://schemas.microsoft.com/office/powerpoint/2010/main" val="23632134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rtl="0">
              <a:spcBef>
                <a:spcPts val="0"/>
              </a:spcBef>
              <a:buNone/>
            </a:pPr>
            <a:r>
              <a:rPr lang="en"/>
              <a:t>Broken into sections</a:t>
            </a:r>
          </a:p>
          <a:p>
            <a:pPr rtl="0">
              <a:spcBef>
                <a:spcPts val="0"/>
              </a:spcBef>
              <a:buNone/>
            </a:pPr>
            <a:r>
              <a:rPr lang="en"/>
              <a:t>Network: see blocked/allowed traffic, congestion, accessed urls, pot scans, sqli xss attempts</a:t>
            </a:r>
          </a:p>
          <a:p>
            <a:pPr rtl="0">
              <a:spcBef>
                <a:spcPts val="0"/>
              </a:spcBef>
              <a:buNone/>
            </a:pPr>
            <a:r>
              <a:rPr lang="en"/>
              <a:t>-----------------------------------------------------------</a:t>
            </a:r>
          </a:p>
          <a:p>
            <a:pPr>
              <a:spcBef>
                <a:spcPts val="0"/>
              </a:spcBef>
              <a:buNone/>
            </a:pPr>
            <a:r>
              <a:rPr lang="en"/>
              <a:t>So, lets talk about some of the things you want to log. I’ve broken them down into different sub-sections. To begin with are network related logs </a:t>
            </a:r>
            <a:r>
              <a:rPr lang="en" strike="sngStrike"/>
              <a:t>such as from firewalls, Intrusion detection/prevention devices, netflows most commonly from your switches, web app firewalls, and web proxies.</a:t>
            </a:r>
            <a:r>
              <a:rPr lang="en"/>
              <a:t> where you can find valuable information such as blocked/allowed traffic, Network congestion and communications, accessed urls, port scans and some basic SQLi and XSS. There is more on what your vendor and more importantly what you can think of.</a:t>
            </a:r>
          </a:p>
        </p:txBody>
      </p:sp>
    </p:spTree>
    <p:extLst>
      <p:ext uri="{BB962C8B-B14F-4D97-AF65-F5344CB8AC3E}">
        <p14:creationId xmlns:p14="http://schemas.microsoft.com/office/powerpoint/2010/main" val="18574993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subTitle" idx="1"/>
          </p:nvPr>
        </p:nvSpPr>
        <p:spPr>
          <a:xfrm>
            <a:off x="685800" y="3786737"/>
            <a:ext cx="7772400" cy="1046400"/>
          </a:xfrm>
          <a:prstGeom prst="rect">
            <a:avLst/>
          </a:prstGeom>
        </p:spPr>
        <p:txBody>
          <a:bodyPr lIns="91425" tIns="91425" rIns="91425" bIns="91425" anchor="t" anchorCtr="0"/>
          <a:lstStyle>
            <a:lvl1pPr algn="ctr">
              <a:spcBef>
                <a:spcPts val="0"/>
              </a:spcBef>
              <a:buClr>
                <a:schemeClr val="lt2"/>
              </a:buClr>
              <a:buNone/>
              <a:defRPr>
                <a:solidFill>
                  <a:schemeClr val="lt2"/>
                </a:solidFill>
              </a:defRPr>
            </a:lvl1pPr>
            <a:lvl2pPr algn="ctr">
              <a:spcBef>
                <a:spcPts val="0"/>
              </a:spcBef>
              <a:buClr>
                <a:schemeClr val="lt2"/>
              </a:buClr>
              <a:buSzPct val="100000"/>
              <a:buNone/>
              <a:defRPr sz="3000">
                <a:solidFill>
                  <a:schemeClr val="lt2"/>
                </a:solidFill>
              </a:defRPr>
            </a:lvl2pPr>
            <a:lvl3pPr algn="ctr">
              <a:spcBef>
                <a:spcPts val="0"/>
              </a:spcBef>
              <a:buClr>
                <a:schemeClr val="lt2"/>
              </a:buClr>
              <a:buSzPct val="100000"/>
              <a:buNone/>
              <a:defRPr sz="3000">
                <a:solidFill>
                  <a:schemeClr val="lt2"/>
                </a:solidFill>
              </a:defRPr>
            </a:lvl3pPr>
            <a:lvl4pPr algn="ctr">
              <a:spcBef>
                <a:spcPts val="0"/>
              </a:spcBef>
              <a:buClr>
                <a:schemeClr val="lt2"/>
              </a:buClr>
              <a:buSzPct val="100000"/>
              <a:buNone/>
              <a:defRPr sz="3000">
                <a:solidFill>
                  <a:schemeClr val="lt2"/>
                </a:solidFill>
              </a:defRPr>
            </a:lvl4pPr>
            <a:lvl5pPr algn="ctr">
              <a:spcBef>
                <a:spcPts val="0"/>
              </a:spcBef>
              <a:buClr>
                <a:schemeClr val="lt2"/>
              </a:buClr>
              <a:buSzPct val="100000"/>
              <a:buNone/>
              <a:defRPr sz="3000">
                <a:solidFill>
                  <a:schemeClr val="lt2"/>
                </a:solidFill>
              </a:defRPr>
            </a:lvl5pPr>
            <a:lvl6pPr algn="ctr">
              <a:spcBef>
                <a:spcPts val="0"/>
              </a:spcBef>
              <a:buClr>
                <a:schemeClr val="lt2"/>
              </a:buClr>
              <a:buSzPct val="100000"/>
              <a:buNone/>
              <a:defRPr sz="3000">
                <a:solidFill>
                  <a:schemeClr val="lt2"/>
                </a:solidFill>
              </a:defRPr>
            </a:lvl6pPr>
            <a:lvl7pPr algn="ctr">
              <a:spcBef>
                <a:spcPts val="0"/>
              </a:spcBef>
              <a:buClr>
                <a:schemeClr val="lt2"/>
              </a:buClr>
              <a:buSzPct val="100000"/>
              <a:buNone/>
              <a:defRPr sz="3000">
                <a:solidFill>
                  <a:schemeClr val="lt2"/>
                </a:solidFill>
              </a:defRPr>
            </a:lvl7pPr>
            <a:lvl8pPr algn="ctr">
              <a:spcBef>
                <a:spcPts val="0"/>
              </a:spcBef>
              <a:buClr>
                <a:schemeClr val="lt2"/>
              </a:buClr>
              <a:buSzPct val="100000"/>
              <a:buNone/>
              <a:defRPr sz="3000">
                <a:solidFill>
                  <a:schemeClr val="lt2"/>
                </a:solidFill>
              </a:defRPr>
            </a:lvl8pPr>
            <a:lvl9pPr algn="ctr">
              <a:spcBef>
                <a:spcPts val="0"/>
              </a:spcBef>
              <a:buClr>
                <a:schemeClr val="lt2"/>
              </a:buClr>
              <a:buSzPct val="100000"/>
              <a:buNone/>
              <a:defRPr sz="3000">
                <a:solidFill>
                  <a:schemeClr val="lt2"/>
                </a:solidFill>
              </a:defRPr>
            </a:lvl9pPr>
          </a:lstStyle>
          <a:p>
            <a:endParaRPr/>
          </a:p>
        </p:txBody>
      </p:sp>
      <p:sp>
        <p:nvSpPr>
          <p:cNvPr id="10" name="Shape 10"/>
          <p:cNvSpPr txBox="1">
            <a:spLocks noGrp="1"/>
          </p:cNvSpPr>
          <p:nvPr>
            <p:ph type="ctrTitle"/>
          </p:nvPr>
        </p:nvSpPr>
        <p:spPr>
          <a:xfrm>
            <a:off x="685800" y="2111123"/>
            <a:ext cx="7772400" cy="1546500"/>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11" name="Shape 11"/>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4" name="Shape 14"/>
          <p:cNvSpPr txBox="1">
            <a:spLocks noGrp="1"/>
          </p:cNvSpPr>
          <p:nvPr>
            <p:ph type="body" idx="1"/>
          </p:nvPr>
        </p:nvSpPr>
        <p:spPr>
          <a:xfrm>
            <a:off x="457200" y="1600200"/>
            <a:ext cx="82296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600200"/>
            <a:ext cx="39945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body" idx="2"/>
          </p:nvPr>
        </p:nvSpPr>
        <p:spPr>
          <a:xfrm>
            <a:off x="4692273" y="1600200"/>
            <a:ext cx="3994500" cy="49677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0" name="Shape 20"/>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3" name="Shape 23"/>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4"/>
        <p:cNvGrpSpPr/>
        <p:nvPr/>
      </p:nvGrpSpPr>
      <p:grpSpPr>
        <a:xfrm>
          <a:off x="0" y="0"/>
          <a:ext cx="0" cy="0"/>
          <a:chOff x="0" y="0"/>
          <a:chExt cx="0" cy="0"/>
        </a:xfrm>
      </p:grpSpPr>
      <p:sp>
        <p:nvSpPr>
          <p:cNvPr id="25" name="Shape 25"/>
          <p:cNvSpPr txBox="1">
            <a:spLocks noGrp="1"/>
          </p:cNvSpPr>
          <p:nvPr>
            <p:ph type="body" idx="1"/>
          </p:nvPr>
        </p:nvSpPr>
        <p:spPr>
          <a:xfrm>
            <a:off x="457200" y="5875078"/>
            <a:ext cx="8229600" cy="692700"/>
          </a:xfrm>
          <a:prstGeom prst="rect">
            <a:avLst/>
          </a:prstGeom>
        </p:spPr>
        <p:txBody>
          <a:bodyPr lIns="91425" tIns="91425" rIns="91425" bIns="91425" anchor="t" anchorCtr="0"/>
          <a:lstStyle>
            <a:lvl1pPr algn="ctr">
              <a:spcBef>
                <a:spcPts val="0"/>
              </a:spcBef>
              <a:buSzPct val="100000"/>
              <a:buNone/>
              <a:defRPr sz="1800"/>
            </a:lvl1pPr>
          </a:lstStyle>
          <a:p>
            <a:endParaRPr/>
          </a:p>
        </p:txBody>
      </p:sp>
      <p:sp>
        <p:nvSpPr>
          <p:cNvPr id="26" name="Shape 26"/>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7"/>
        <p:cNvGrpSpPr/>
        <p:nvPr/>
      </p:nvGrpSpPr>
      <p:grpSpPr>
        <a:xfrm>
          <a:off x="0" y="0"/>
          <a:ext cx="0" cy="0"/>
          <a:chOff x="0" y="0"/>
          <a:chExt cx="0" cy="0"/>
        </a:xfrm>
      </p:grpSpPr>
      <p:sp>
        <p:nvSpPr>
          <p:cNvPr id="28" name="Shape 28"/>
          <p:cNvSpPr txBox="1">
            <a:spLocks noGrp="1"/>
          </p:cNvSpPr>
          <p:nvPr>
            <p:ph type="sldNum" idx="12"/>
          </p:nvPr>
        </p:nvSpPr>
        <p:spPr>
          <a:xfrm>
            <a:off x="8556791" y="6333134"/>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dk2"/>
            </a:gs>
            <a:gs pos="100000">
              <a:schemeClr val="dk1"/>
            </a:gs>
          </a:gsLst>
          <a:path path="circle">
            <a:fillToRect l="50000" t="50000" r="50000" b="50000"/>
          </a:path>
          <a:tileRect/>
        </a:gra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spcBef>
                <a:spcPts val="0"/>
              </a:spcBef>
              <a:buClr>
                <a:schemeClr val="lt1"/>
              </a:buClr>
              <a:buSzPct val="100000"/>
              <a:buNone/>
              <a:defRPr sz="3600" b="1">
                <a:solidFill>
                  <a:schemeClr val="lt1"/>
                </a:solidFill>
              </a:defRPr>
            </a:lvl1pPr>
            <a:lvl2pPr>
              <a:spcBef>
                <a:spcPts val="0"/>
              </a:spcBef>
              <a:buClr>
                <a:schemeClr val="lt1"/>
              </a:buClr>
              <a:buSzPct val="100000"/>
              <a:buNone/>
              <a:defRPr sz="3600" b="1">
                <a:solidFill>
                  <a:schemeClr val="lt1"/>
                </a:solidFill>
              </a:defRPr>
            </a:lvl2pPr>
            <a:lvl3pPr>
              <a:spcBef>
                <a:spcPts val="0"/>
              </a:spcBef>
              <a:buClr>
                <a:schemeClr val="lt1"/>
              </a:buClr>
              <a:buSzPct val="100000"/>
              <a:buNone/>
              <a:defRPr sz="3600" b="1">
                <a:solidFill>
                  <a:schemeClr val="lt1"/>
                </a:solidFill>
              </a:defRPr>
            </a:lvl3pPr>
            <a:lvl4pPr>
              <a:spcBef>
                <a:spcPts val="0"/>
              </a:spcBef>
              <a:buClr>
                <a:schemeClr val="lt1"/>
              </a:buClr>
              <a:buSzPct val="100000"/>
              <a:buNone/>
              <a:defRPr sz="3600" b="1">
                <a:solidFill>
                  <a:schemeClr val="lt1"/>
                </a:solidFill>
              </a:defRPr>
            </a:lvl4pPr>
            <a:lvl5pPr>
              <a:spcBef>
                <a:spcPts val="0"/>
              </a:spcBef>
              <a:buClr>
                <a:schemeClr val="lt1"/>
              </a:buClr>
              <a:buSzPct val="100000"/>
              <a:buNone/>
              <a:defRPr sz="3600" b="1">
                <a:solidFill>
                  <a:schemeClr val="lt1"/>
                </a:solidFill>
              </a:defRPr>
            </a:lvl5pPr>
            <a:lvl6pPr>
              <a:spcBef>
                <a:spcPts val="0"/>
              </a:spcBef>
              <a:buClr>
                <a:schemeClr val="lt1"/>
              </a:buClr>
              <a:buSzPct val="100000"/>
              <a:buNone/>
              <a:defRPr sz="3600" b="1">
                <a:solidFill>
                  <a:schemeClr val="lt1"/>
                </a:solidFill>
              </a:defRPr>
            </a:lvl6pPr>
            <a:lvl7pPr>
              <a:spcBef>
                <a:spcPts val="0"/>
              </a:spcBef>
              <a:buClr>
                <a:schemeClr val="lt1"/>
              </a:buClr>
              <a:buSzPct val="100000"/>
              <a:buNone/>
              <a:defRPr sz="3600" b="1">
                <a:solidFill>
                  <a:schemeClr val="lt1"/>
                </a:solidFill>
              </a:defRPr>
            </a:lvl7pPr>
            <a:lvl8pPr>
              <a:spcBef>
                <a:spcPts val="0"/>
              </a:spcBef>
              <a:buClr>
                <a:schemeClr val="lt1"/>
              </a:buClr>
              <a:buSzPct val="100000"/>
              <a:buNone/>
              <a:defRPr sz="3600" b="1">
                <a:solidFill>
                  <a:schemeClr val="lt1"/>
                </a:solidFill>
              </a:defRPr>
            </a:lvl8pPr>
            <a:lvl9pPr>
              <a:spcBef>
                <a:spcPts val="0"/>
              </a:spcBef>
              <a:buClr>
                <a:schemeClr val="lt1"/>
              </a:buClr>
              <a:buSzPct val="100000"/>
              <a:buNone/>
              <a:defRPr sz="3600" b="1">
                <a:solidFill>
                  <a:schemeClr val="lt1"/>
                </a:solidFill>
              </a:defRPr>
            </a:lvl9pPr>
          </a:lstStyle>
          <a:p>
            <a:endParaRPr/>
          </a:p>
        </p:txBody>
      </p:sp>
      <p:sp>
        <p:nvSpPr>
          <p:cNvPr id="6" name="Shape 6"/>
          <p:cNvSpPr txBox="1">
            <a:spLocks noGrp="1"/>
          </p:cNvSpPr>
          <p:nvPr>
            <p:ph type="body" idx="1"/>
          </p:nvPr>
        </p:nvSpPr>
        <p:spPr>
          <a:xfrm>
            <a:off x="457200" y="1600200"/>
            <a:ext cx="8229600" cy="4967700"/>
          </a:xfrm>
          <a:prstGeom prst="rect">
            <a:avLst/>
          </a:prstGeom>
          <a:noFill/>
          <a:ln>
            <a:noFill/>
          </a:ln>
        </p:spPr>
        <p:txBody>
          <a:bodyPr lIns="91425" tIns="91425" rIns="91425" bIns="91425" anchor="t" anchorCtr="0"/>
          <a:lstStyle>
            <a:lvl1pPr>
              <a:spcBef>
                <a:spcPts val="600"/>
              </a:spcBef>
              <a:buClr>
                <a:schemeClr val="lt1"/>
              </a:buClr>
              <a:buSzPct val="100000"/>
              <a:defRPr sz="3000">
                <a:solidFill>
                  <a:schemeClr val="lt1"/>
                </a:solidFill>
              </a:defRPr>
            </a:lvl1pPr>
            <a:lvl2pPr>
              <a:spcBef>
                <a:spcPts val="480"/>
              </a:spcBef>
              <a:buClr>
                <a:schemeClr val="lt1"/>
              </a:buClr>
              <a:buSzPct val="100000"/>
              <a:defRPr sz="2400">
                <a:solidFill>
                  <a:schemeClr val="lt1"/>
                </a:solidFill>
              </a:defRPr>
            </a:lvl2pPr>
            <a:lvl3pPr>
              <a:spcBef>
                <a:spcPts val="480"/>
              </a:spcBef>
              <a:buClr>
                <a:schemeClr val="lt1"/>
              </a:buClr>
              <a:buSzPct val="100000"/>
              <a:defRPr sz="2400">
                <a:solidFill>
                  <a:schemeClr val="lt1"/>
                </a:solidFill>
              </a:defRPr>
            </a:lvl3pPr>
            <a:lvl4pPr>
              <a:spcBef>
                <a:spcPts val="360"/>
              </a:spcBef>
              <a:buClr>
                <a:schemeClr val="lt1"/>
              </a:buClr>
              <a:buSzPct val="100000"/>
              <a:defRPr sz="1800">
                <a:solidFill>
                  <a:schemeClr val="lt1"/>
                </a:solidFill>
              </a:defRPr>
            </a:lvl4pPr>
            <a:lvl5pPr>
              <a:spcBef>
                <a:spcPts val="360"/>
              </a:spcBef>
              <a:buClr>
                <a:schemeClr val="lt1"/>
              </a:buClr>
              <a:buSzPct val="100000"/>
              <a:defRPr sz="1800">
                <a:solidFill>
                  <a:schemeClr val="lt1"/>
                </a:solidFill>
              </a:defRPr>
            </a:lvl5pPr>
            <a:lvl6pPr>
              <a:spcBef>
                <a:spcPts val="360"/>
              </a:spcBef>
              <a:buClr>
                <a:schemeClr val="lt1"/>
              </a:buClr>
              <a:buSzPct val="100000"/>
              <a:defRPr sz="1800">
                <a:solidFill>
                  <a:schemeClr val="lt1"/>
                </a:solidFill>
              </a:defRPr>
            </a:lvl6pPr>
            <a:lvl7pPr>
              <a:spcBef>
                <a:spcPts val="360"/>
              </a:spcBef>
              <a:buClr>
                <a:schemeClr val="lt1"/>
              </a:buClr>
              <a:buSzPct val="100000"/>
              <a:defRPr sz="1800">
                <a:solidFill>
                  <a:schemeClr val="lt1"/>
                </a:solidFill>
              </a:defRPr>
            </a:lvl7pPr>
            <a:lvl8pPr>
              <a:spcBef>
                <a:spcPts val="360"/>
              </a:spcBef>
              <a:buClr>
                <a:schemeClr val="lt1"/>
              </a:buClr>
              <a:buSzPct val="100000"/>
              <a:defRPr sz="1800">
                <a:solidFill>
                  <a:schemeClr val="lt1"/>
                </a:solidFill>
              </a:defRPr>
            </a:lvl8pPr>
            <a:lvl9pPr>
              <a:spcBef>
                <a:spcPts val="360"/>
              </a:spcBef>
              <a:buClr>
                <a:schemeClr val="lt1"/>
              </a:buClr>
              <a:buSzPct val="100000"/>
              <a:defRPr sz="1800">
                <a:solidFill>
                  <a:schemeClr val="lt1"/>
                </a:solidFill>
              </a:defRPr>
            </a:lvl9pPr>
          </a:lstStyle>
          <a:p>
            <a:endParaRPr/>
          </a:p>
        </p:txBody>
      </p:sp>
      <p:sp>
        <p:nvSpPr>
          <p:cNvPr id="7" name="Shape 7"/>
          <p:cNvSpPr txBox="1">
            <a:spLocks noGrp="1"/>
          </p:cNvSpPr>
          <p:nvPr>
            <p:ph type="sldNum" idx="12"/>
          </p:nvPr>
        </p:nvSpPr>
        <p:spPr>
          <a:xfrm>
            <a:off x="8556791" y="6333134"/>
            <a:ext cx="548699" cy="524699"/>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300">
                <a:solidFill>
                  <a:schemeClr val="lt1"/>
                </a:solidFill>
              </a:rPr>
              <a:t>‹#›</a:t>
            </a:fld>
            <a:endParaRPr lang="en" sz="1300">
              <a:solidFill>
                <a:schemeClr val="lt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Shape 30"/>
          <p:cNvSpPr txBox="1">
            <a:spLocks noGrp="1"/>
          </p:cNvSpPr>
          <p:nvPr>
            <p:ph type="ctrTitle"/>
          </p:nvPr>
        </p:nvSpPr>
        <p:spPr>
          <a:xfrm>
            <a:off x="685800" y="2111123"/>
            <a:ext cx="7772400" cy="1546500"/>
          </a:xfrm>
          <a:prstGeom prst="rect">
            <a:avLst/>
          </a:prstGeom>
        </p:spPr>
        <p:txBody>
          <a:bodyPr lIns="91425" tIns="91425" rIns="91425" bIns="91425" anchor="t" anchorCtr="0">
            <a:noAutofit/>
          </a:bodyPr>
          <a:lstStyle/>
          <a:p>
            <a:pPr>
              <a:spcBef>
                <a:spcPts val="0"/>
              </a:spcBef>
              <a:buNone/>
            </a:pPr>
            <a:r>
              <a:rPr lang="en"/>
              <a:t>SIEMple technology</a:t>
            </a:r>
          </a:p>
        </p:txBody>
      </p:sp>
      <p:sp>
        <p:nvSpPr>
          <p:cNvPr id="31" name="Shape 31"/>
          <p:cNvSpPr txBox="1">
            <a:spLocks noGrp="1"/>
          </p:cNvSpPr>
          <p:nvPr>
            <p:ph type="subTitle" idx="1"/>
          </p:nvPr>
        </p:nvSpPr>
        <p:spPr>
          <a:xfrm>
            <a:off x="685800" y="3355775"/>
            <a:ext cx="7772400" cy="1134900"/>
          </a:xfrm>
          <a:prstGeom prst="rect">
            <a:avLst/>
          </a:prstGeom>
        </p:spPr>
        <p:txBody>
          <a:bodyPr lIns="91425" tIns="91425" rIns="91425" bIns="91425" anchor="t" anchorCtr="0">
            <a:noAutofit/>
          </a:bodyPr>
          <a:lstStyle/>
          <a:p>
            <a:pPr rtl="0">
              <a:spcBef>
                <a:spcPts val="0"/>
              </a:spcBef>
              <a:buNone/>
            </a:pPr>
            <a:r>
              <a:rPr lang="en"/>
              <a:t>A guide on setting up an SIEM in your environment.</a:t>
            </a:r>
          </a:p>
        </p:txBody>
      </p:sp>
      <p:sp>
        <p:nvSpPr>
          <p:cNvPr id="32" name="Shape 32"/>
          <p:cNvSpPr txBox="1"/>
          <p:nvPr/>
        </p:nvSpPr>
        <p:spPr>
          <a:xfrm>
            <a:off x="4674750" y="5918375"/>
            <a:ext cx="4269900" cy="781199"/>
          </a:xfrm>
          <a:prstGeom prst="rect">
            <a:avLst/>
          </a:prstGeom>
          <a:noFill/>
          <a:ln>
            <a:noFill/>
          </a:ln>
        </p:spPr>
        <p:txBody>
          <a:bodyPr lIns="91425" tIns="91425" rIns="91425" bIns="91425" anchor="t" anchorCtr="0">
            <a:noAutofit/>
          </a:bodyPr>
          <a:lstStyle/>
          <a:p>
            <a:pPr algn="r">
              <a:spcBef>
                <a:spcPts val="0"/>
              </a:spcBef>
              <a:buNone/>
            </a:pPr>
            <a:r>
              <a:rPr lang="en" sz="3000">
                <a:solidFill>
                  <a:srgbClr val="CCCCCC"/>
                </a:solidFill>
              </a:rPr>
              <a:t>BSides LV 2015</a:t>
            </a:r>
          </a:p>
        </p:txBody>
      </p:sp>
      <p:sp>
        <p:nvSpPr>
          <p:cNvPr id="33" name="Shape 33"/>
          <p:cNvSpPr txBox="1"/>
          <p:nvPr/>
        </p:nvSpPr>
        <p:spPr>
          <a:xfrm>
            <a:off x="207450" y="5100800"/>
            <a:ext cx="3489900" cy="1546500"/>
          </a:xfrm>
          <a:prstGeom prst="rect">
            <a:avLst/>
          </a:prstGeom>
          <a:noFill/>
          <a:ln>
            <a:noFill/>
          </a:ln>
        </p:spPr>
        <p:txBody>
          <a:bodyPr lIns="91425" tIns="91425" rIns="91425" bIns="91425" anchor="t" anchorCtr="0">
            <a:noAutofit/>
          </a:bodyPr>
          <a:lstStyle/>
          <a:p>
            <a:pPr lvl="0" rtl="0">
              <a:spcBef>
                <a:spcPts val="0"/>
              </a:spcBef>
              <a:buClr>
                <a:schemeClr val="dk1"/>
              </a:buClr>
              <a:buSzPct val="36666"/>
              <a:buFont typeface="Arial"/>
              <a:buNone/>
            </a:pPr>
            <a:r>
              <a:rPr lang="en" sz="3000">
                <a:solidFill>
                  <a:schemeClr val="lt2"/>
                </a:solidFill>
              </a:rPr>
              <a:t>Bill Davison</a:t>
            </a:r>
          </a:p>
          <a:p>
            <a:pPr lvl="0" rtl="0">
              <a:spcBef>
                <a:spcPts val="0"/>
              </a:spcBef>
              <a:buNone/>
            </a:pPr>
            <a:r>
              <a:rPr lang="en" sz="3000">
                <a:solidFill>
                  <a:schemeClr val="lt2"/>
                </a:solidFill>
              </a:rPr>
              <a:t>@PolarBill</a:t>
            </a:r>
          </a:p>
          <a:p>
            <a:pPr lvl="0">
              <a:spcBef>
                <a:spcPts val="0"/>
              </a:spcBef>
              <a:buClr>
                <a:schemeClr val="dk1"/>
              </a:buClr>
              <a:buSzPct val="36666"/>
              <a:buFont typeface="Arial"/>
              <a:buNone/>
            </a:pPr>
            <a:r>
              <a:rPr lang="en" sz="3000">
                <a:solidFill>
                  <a:schemeClr val="lt2"/>
                </a:solidFill>
              </a:rPr>
              <a:t>github.com/polarbill</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57200" y="265637"/>
            <a:ext cx="8229600" cy="1143000"/>
          </a:xfrm>
          <a:prstGeom prst="rect">
            <a:avLst/>
          </a:prstGeom>
        </p:spPr>
        <p:txBody>
          <a:bodyPr lIns="91425" tIns="91425" rIns="91425" bIns="91425" anchor="b" anchorCtr="0">
            <a:noAutofit/>
          </a:bodyPr>
          <a:lstStyle/>
          <a:p>
            <a:pPr algn="ctr">
              <a:spcBef>
                <a:spcPts val="0"/>
              </a:spcBef>
              <a:buNone/>
            </a:pPr>
            <a:r>
              <a:rPr lang="en"/>
              <a:t>Collecting server logs</a:t>
            </a:r>
          </a:p>
        </p:txBody>
      </p:sp>
      <p:sp>
        <p:nvSpPr>
          <p:cNvPr id="90" name="Shape 90"/>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Web requests, DNS, DHCP, Database, Authentication (AD/LDAP), File integrity, EMET</a:t>
            </a:r>
          </a:p>
          <a:p>
            <a:pPr rtl="0">
              <a:spcBef>
                <a:spcPts val="0"/>
              </a:spcBef>
              <a:buNone/>
            </a:pPr>
            <a:endParaRPr/>
          </a:p>
          <a:p>
            <a:pPr rtl="0">
              <a:spcBef>
                <a:spcPts val="0"/>
              </a:spcBef>
              <a:buNone/>
            </a:pPr>
            <a:r>
              <a:rPr lang="en"/>
              <a:t>Valuable Data:</a:t>
            </a:r>
          </a:p>
          <a:p>
            <a:pPr marL="457200" lvl="0" indent="-419100" rtl="0">
              <a:spcBef>
                <a:spcPts val="0"/>
              </a:spcBef>
              <a:buClr>
                <a:schemeClr val="lt1"/>
              </a:buClr>
              <a:buSzPct val="100000"/>
              <a:buFont typeface="Arial"/>
              <a:buChar char="●"/>
            </a:pPr>
            <a:r>
              <a:rPr lang="en"/>
              <a:t>Web pages served/requested</a:t>
            </a:r>
          </a:p>
          <a:p>
            <a:pPr marL="457200" lvl="0" indent="-419100" rtl="0">
              <a:spcBef>
                <a:spcPts val="0"/>
              </a:spcBef>
              <a:buClr>
                <a:schemeClr val="lt1"/>
              </a:buClr>
              <a:buSzPct val="100000"/>
              <a:buFont typeface="Arial"/>
              <a:buChar char="●"/>
            </a:pPr>
            <a:r>
              <a:rPr lang="en"/>
              <a:t>Domains requested</a:t>
            </a:r>
          </a:p>
          <a:p>
            <a:pPr marL="457200" lvl="0" indent="-419100" rtl="0">
              <a:spcBef>
                <a:spcPts val="0"/>
              </a:spcBef>
              <a:buClr>
                <a:schemeClr val="lt1"/>
              </a:buClr>
              <a:buSzPct val="100000"/>
              <a:buFont typeface="Arial"/>
              <a:buChar char="●"/>
            </a:pPr>
            <a:r>
              <a:rPr lang="en"/>
              <a:t>Authentication failure/success</a:t>
            </a:r>
          </a:p>
          <a:p>
            <a:pPr marL="457200" lvl="0" indent="-419100" rtl="0">
              <a:spcBef>
                <a:spcPts val="0"/>
              </a:spcBef>
              <a:buClr>
                <a:schemeClr val="lt1"/>
              </a:buClr>
              <a:buSzPct val="100000"/>
              <a:buFont typeface="Arial"/>
              <a:buChar char="●"/>
            </a:pPr>
            <a:r>
              <a:rPr lang="en"/>
              <a:t>File Changes</a:t>
            </a:r>
          </a:p>
          <a:p>
            <a:pPr marL="457200" lvl="0" indent="-419100" rtl="0">
              <a:spcBef>
                <a:spcPts val="0"/>
              </a:spcBef>
              <a:buClr>
                <a:schemeClr val="lt1"/>
              </a:buClr>
              <a:buSzPct val="100000"/>
              <a:buFont typeface="Arial"/>
              <a:buChar char="●"/>
            </a:pPr>
            <a:r>
              <a:rPr lang="en"/>
              <a:t>Application “issues”</a:t>
            </a:r>
          </a:p>
          <a:p>
            <a:pPr marL="457200" lvl="0" indent="-419100">
              <a:spcBef>
                <a:spcPts val="0"/>
              </a:spcBef>
              <a:buClr>
                <a:schemeClr val="lt1"/>
              </a:buClr>
              <a:buSzPct val="100000"/>
              <a:buFont typeface="Arial"/>
              <a:buChar char="●"/>
            </a:pPr>
            <a:r>
              <a:rPr lang="en"/>
              <a:t>Host-IP-User association</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Collecting end user logs</a:t>
            </a:r>
          </a:p>
        </p:txBody>
      </p:sp>
      <p:sp>
        <p:nvSpPr>
          <p:cNvPr id="96" name="Shape 96"/>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EMET, Sysmon, Local Firewall, Installed Apps, Event Logs, Command line history</a:t>
            </a:r>
          </a:p>
          <a:p>
            <a:pPr rtl="0">
              <a:spcBef>
                <a:spcPts val="0"/>
              </a:spcBef>
              <a:buNone/>
            </a:pPr>
            <a:endParaRPr/>
          </a:p>
          <a:p>
            <a:pPr rtl="0">
              <a:spcBef>
                <a:spcPts val="0"/>
              </a:spcBef>
              <a:buNone/>
            </a:pPr>
            <a:r>
              <a:rPr lang="en"/>
              <a:t>Valuable Data:</a:t>
            </a:r>
          </a:p>
          <a:p>
            <a:pPr marL="457200" lvl="0" indent="-419100" rtl="0">
              <a:spcBef>
                <a:spcPts val="0"/>
              </a:spcBef>
              <a:buClr>
                <a:schemeClr val="lt1"/>
              </a:buClr>
              <a:buSzPct val="100000"/>
              <a:buFont typeface="Arial"/>
              <a:buChar char="●"/>
            </a:pPr>
            <a:r>
              <a:rPr lang="en"/>
              <a:t>Application “issues”</a:t>
            </a:r>
          </a:p>
          <a:p>
            <a:pPr marL="457200" lvl="0" indent="-419100" rtl="0">
              <a:spcBef>
                <a:spcPts val="0"/>
              </a:spcBef>
              <a:buClr>
                <a:schemeClr val="lt1"/>
              </a:buClr>
              <a:buSzPct val="100000"/>
              <a:buFont typeface="Arial"/>
              <a:buChar char="●"/>
            </a:pPr>
            <a:r>
              <a:rPr lang="en"/>
              <a:t>New processes/applications</a:t>
            </a:r>
          </a:p>
          <a:p>
            <a:pPr marL="457200" lvl="0" indent="-419100" rtl="0">
              <a:spcBef>
                <a:spcPts val="0"/>
              </a:spcBef>
              <a:buClr>
                <a:schemeClr val="lt1"/>
              </a:buClr>
              <a:buSzPct val="100000"/>
              <a:buFont typeface="Arial"/>
              <a:buChar char="●"/>
            </a:pPr>
            <a:r>
              <a:rPr lang="en"/>
              <a:t>Local authentication issues</a:t>
            </a:r>
          </a:p>
          <a:p>
            <a:pPr marL="457200" lvl="0" indent="-419100" rtl="0">
              <a:spcBef>
                <a:spcPts val="0"/>
              </a:spcBef>
              <a:buClr>
                <a:schemeClr val="lt1"/>
              </a:buClr>
              <a:buSzPct val="100000"/>
              <a:buFont typeface="Arial"/>
              <a:buChar char="●"/>
            </a:pPr>
            <a:r>
              <a:rPr lang="en"/>
              <a:t>Registry changes</a:t>
            </a:r>
          </a:p>
          <a:p>
            <a:pPr marL="457200" lvl="0" indent="-419100" rtl="0">
              <a:spcBef>
                <a:spcPts val="0"/>
              </a:spcBef>
              <a:buClr>
                <a:schemeClr val="lt1"/>
              </a:buClr>
              <a:buSzPct val="100000"/>
              <a:buFont typeface="Arial"/>
              <a:buChar char="●"/>
            </a:pPr>
            <a:r>
              <a:rPr lang="en"/>
              <a:t>Executed commands on system</a:t>
            </a:r>
          </a:p>
          <a:p>
            <a:pPr>
              <a:spcBef>
                <a:spcPts val="0"/>
              </a:spcBef>
              <a:buNone/>
            </a:pPr>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Collecting security logs</a:t>
            </a:r>
          </a:p>
        </p:txBody>
      </p:sp>
      <p:sp>
        <p:nvSpPr>
          <p:cNvPr id="102" name="Shape 102"/>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Endpoint “protection”, App Whitelisting, Vulnerability scanners, Honeypots</a:t>
            </a:r>
          </a:p>
          <a:p>
            <a:pPr rtl="0">
              <a:spcBef>
                <a:spcPts val="0"/>
              </a:spcBef>
              <a:buNone/>
            </a:pPr>
            <a:endParaRPr/>
          </a:p>
          <a:p>
            <a:pPr rtl="0">
              <a:spcBef>
                <a:spcPts val="0"/>
              </a:spcBef>
              <a:buNone/>
            </a:pPr>
            <a:r>
              <a:rPr lang="en"/>
              <a:t>Valuable Data:</a:t>
            </a:r>
          </a:p>
          <a:p>
            <a:pPr marL="457200" lvl="0" indent="-419100" rtl="0">
              <a:spcBef>
                <a:spcPts val="0"/>
              </a:spcBef>
              <a:buClr>
                <a:schemeClr val="lt1"/>
              </a:buClr>
              <a:buSzPct val="100000"/>
              <a:buFont typeface="Arial"/>
              <a:buChar char="●"/>
            </a:pPr>
            <a:r>
              <a:rPr lang="en"/>
              <a:t>Well known malware</a:t>
            </a:r>
          </a:p>
          <a:p>
            <a:pPr marL="457200" lvl="0" indent="-419100" rtl="0">
              <a:spcBef>
                <a:spcPts val="0"/>
              </a:spcBef>
              <a:buClr>
                <a:schemeClr val="lt1"/>
              </a:buClr>
              <a:buSzPct val="100000"/>
              <a:buFont typeface="Arial"/>
              <a:buChar char="●"/>
            </a:pPr>
            <a:r>
              <a:rPr lang="en"/>
              <a:t>Newly attached drives</a:t>
            </a:r>
          </a:p>
          <a:p>
            <a:pPr marL="457200" lvl="0" indent="-419100" rtl="0">
              <a:spcBef>
                <a:spcPts val="0"/>
              </a:spcBef>
              <a:buClr>
                <a:schemeClr val="lt1"/>
              </a:buClr>
              <a:buSzPct val="100000"/>
              <a:buFont typeface="Arial"/>
              <a:buChar char="●"/>
            </a:pPr>
            <a:r>
              <a:rPr lang="en"/>
              <a:t>Missing patches and exploits</a:t>
            </a:r>
          </a:p>
          <a:p>
            <a:pPr marL="457200" lvl="0" indent="-419100">
              <a:spcBef>
                <a:spcPts val="0"/>
              </a:spcBef>
              <a:buClr>
                <a:schemeClr val="lt1"/>
              </a:buClr>
              <a:buSzPct val="100000"/>
              <a:buFont typeface="Arial"/>
              <a:buChar char="●"/>
            </a:pPr>
            <a:r>
              <a:rPr lang="en"/>
              <a:t>Curious “users” on your network</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Correlating logs</a:t>
            </a:r>
          </a:p>
        </p:txBody>
      </p:sp>
      <p:sp>
        <p:nvSpPr>
          <p:cNvPr id="108" name="Shape 108"/>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2 successful logins from same person in the same day from two different countries</a:t>
            </a:r>
          </a:p>
          <a:p>
            <a:pPr rtl="0">
              <a:spcBef>
                <a:spcPts val="0"/>
              </a:spcBef>
              <a:buNone/>
            </a:pPr>
            <a:endParaRPr/>
          </a:p>
          <a:p>
            <a:pPr rtl="0">
              <a:spcBef>
                <a:spcPts val="0"/>
              </a:spcBef>
              <a:buNone/>
            </a:pPr>
            <a:r>
              <a:rPr lang="en"/>
              <a:t>X failed attempts then successful for the same account within X minutes</a:t>
            </a:r>
          </a:p>
          <a:p>
            <a:pPr rtl="0">
              <a:spcBef>
                <a:spcPts val="0"/>
              </a:spcBef>
              <a:buNone/>
            </a:pPr>
            <a:endParaRPr/>
          </a:p>
          <a:p>
            <a:pPr>
              <a:spcBef>
                <a:spcPts val="0"/>
              </a:spcBef>
              <a:buNone/>
            </a:pPr>
            <a:r>
              <a:rPr lang="en"/>
              <a:t>Large amount of data being sent to a system known to “research” your network (i.e. SQLi, XSS, port scan, etc)</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What resources will you need?</a:t>
            </a:r>
          </a:p>
        </p:txBody>
      </p:sp>
      <p:sp>
        <p:nvSpPr>
          <p:cNvPr id="114" name="Shape 114"/>
          <p:cNvSpPr txBox="1">
            <a:spLocks noGrp="1"/>
          </p:cNvSpPr>
          <p:nvPr>
            <p:ph type="body" idx="1"/>
          </p:nvPr>
        </p:nvSpPr>
        <p:spPr>
          <a:xfrm>
            <a:off x="457200" y="1600200"/>
            <a:ext cx="5031299" cy="4967700"/>
          </a:xfrm>
          <a:prstGeom prst="rect">
            <a:avLst/>
          </a:prstGeom>
        </p:spPr>
        <p:txBody>
          <a:bodyPr lIns="91425" tIns="91425" rIns="91425" bIns="91425" anchor="t" anchorCtr="0">
            <a:noAutofit/>
          </a:bodyPr>
          <a:lstStyle/>
          <a:p>
            <a:pPr marL="457200" lvl="0" indent="-419100" rtl="0">
              <a:spcBef>
                <a:spcPts val="0"/>
              </a:spcBef>
              <a:buClr>
                <a:schemeClr val="lt1"/>
              </a:buClr>
              <a:buSzPct val="100000"/>
              <a:buFont typeface="Arial"/>
              <a:buChar char="●"/>
            </a:pPr>
            <a:r>
              <a:rPr lang="en"/>
              <a:t>How many events per second/hour?</a:t>
            </a:r>
          </a:p>
          <a:p>
            <a:pPr marL="457200" lvl="0" indent="-419100" rtl="0">
              <a:spcBef>
                <a:spcPts val="0"/>
              </a:spcBef>
              <a:buClr>
                <a:schemeClr val="lt1"/>
              </a:buClr>
              <a:buSzPct val="100000"/>
              <a:buFont typeface="Arial"/>
              <a:buChar char="●"/>
            </a:pPr>
            <a:r>
              <a:rPr lang="en"/>
              <a:t>How many of those events do you need to store/process/correlate in a given time period?</a:t>
            </a:r>
          </a:p>
          <a:p>
            <a:pPr marL="457200" lvl="0" indent="-419100" rtl="0">
              <a:spcBef>
                <a:spcPts val="0"/>
              </a:spcBef>
              <a:buClr>
                <a:schemeClr val="lt1"/>
              </a:buClr>
              <a:buSzPct val="100000"/>
              <a:buFont typeface="Arial"/>
              <a:buChar char="●"/>
            </a:pPr>
            <a:r>
              <a:rPr lang="en"/>
              <a:t>How long do you need to store everything?</a:t>
            </a:r>
          </a:p>
          <a:p>
            <a:pPr>
              <a:spcBef>
                <a:spcPts val="0"/>
              </a:spcBef>
              <a:buNone/>
            </a:pPr>
            <a:endParaRPr/>
          </a:p>
        </p:txBody>
      </p:sp>
      <p:pic>
        <p:nvPicPr>
          <p:cNvPr id="115" name="Shape 115"/>
          <p:cNvPicPr preferRelativeResize="0"/>
          <p:nvPr/>
        </p:nvPicPr>
        <p:blipFill>
          <a:blip r:embed="rId3">
            <a:alphaModFix/>
          </a:blip>
          <a:stretch>
            <a:fillRect/>
          </a:stretch>
        </p:blipFill>
        <p:spPr>
          <a:xfrm>
            <a:off x="5604050" y="2499525"/>
            <a:ext cx="2829624" cy="2544175"/>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Compile your List</a:t>
            </a:r>
          </a:p>
        </p:txBody>
      </p:sp>
      <p:sp>
        <p:nvSpPr>
          <p:cNvPr id="121" name="Shape 121"/>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150000"/>
              </a:lnSpc>
              <a:spcBef>
                <a:spcPts val="0"/>
              </a:spcBef>
              <a:buClr>
                <a:schemeClr val="lt1"/>
              </a:buClr>
              <a:buSzPct val="100000"/>
              <a:buFont typeface="Arial"/>
              <a:buChar char="●"/>
            </a:pPr>
            <a:r>
              <a:rPr lang="en"/>
              <a:t>Make your list of things to log (don’t put “everything” on there)</a:t>
            </a:r>
          </a:p>
          <a:p>
            <a:pPr marL="457200" lvl="0" indent="-419100" rtl="0">
              <a:lnSpc>
                <a:spcPct val="150000"/>
              </a:lnSpc>
              <a:spcBef>
                <a:spcPts val="0"/>
              </a:spcBef>
              <a:buClr>
                <a:schemeClr val="lt1"/>
              </a:buClr>
              <a:buSzPct val="100000"/>
              <a:buFont typeface="Arial"/>
              <a:buChar char="●"/>
            </a:pPr>
            <a:r>
              <a:rPr lang="en"/>
              <a:t>Prioritize the list</a:t>
            </a:r>
          </a:p>
          <a:p>
            <a:pPr marL="457200" lvl="0" indent="-419100" rtl="0">
              <a:lnSpc>
                <a:spcPct val="150000"/>
              </a:lnSpc>
              <a:spcBef>
                <a:spcPts val="0"/>
              </a:spcBef>
              <a:buClr>
                <a:schemeClr val="lt1"/>
              </a:buClr>
              <a:buSzPct val="100000"/>
              <a:buFont typeface="Arial"/>
              <a:buChar char="●"/>
            </a:pPr>
            <a:r>
              <a:rPr lang="en"/>
              <a:t>Create a top 5 or 10 alerts to start</a:t>
            </a:r>
          </a:p>
          <a:p>
            <a:pPr marL="457200" lvl="0" indent="-419100" rtl="0">
              <a:lnSpc>
                <a:spcPct val="150000"/>
              </a:lnSpc>
              <a:spcBef>
                <a:spcPts val="0"/>
              </a:spcBef>
              <a:buClr>
                <a:schemeClr val="lt1"/>
              </a:buClr>
              <a:buSzPct val="100000"/>
              <a:buFont typeface="Arial"/>
              <a:buChar char="●"/>
            </a:pPr>
            <a:r>
              <a:rPr lang="en"/>
              <a:t>Dont be Sisyphus</a:t>
            </a:r>
          </a:p>
          <a:p>
            <a:pPr marL="457200" lvl="0" indent="-419100">
              <a:lnSpc>
                <a:spcPct val="150000"/>
              </a:lnSpc>
              <a:spcBef>
                <a:spcPts val="0"/>
              </a:spcBef>
              <a:buClr>
                <a:schemeClr val="lt1"/>
              </a:buClr>
              <a:buSzPct val="100000"/>
              <a:buFont typeface="Arial"/>
              <a:buChar char="●"/>
            </a:pPr>
            <a:r>
              <a:rPr lang="en"/>
              <a:t>Expect your list to change.</a:t>
            </a:r>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spcBef>
                <a:spcPts val="0"/>
              </a:spcBef>
              <a:buNone/>
            </a:pPr>
            <a:r>
              <a:rPr lang="en"/>
              <a:t>Making your decision</a:t>
            </a:r>
          </a:p>
        </p:txBody>
      </p:sp>
      <p:sp>
        <p:nvSpPr>
          <p:cNvPr id="127" name="Shape 127"/>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200000"/>
              </a:lnSpc>
              <a:spcBef>
                <a:spcPts val="0"/>
              </a:spcBef>
              <a:buClr>
                <a:schemeClr val="lt1"/>
              </a:buClr>
              <a:buSzPct val="100000"/>
              <a:buFont typeface="Arial"/>
              <a:buChar char="●"/>
            </a:pPr>
            <a:r>
              <a:rPr lang="en"/>
              <a:t>Many open source and proprietary options.</a:t>
            </a:r>
          </a:p>
          <a:p>
            <a:pPr marL="457200" lvl="0" indent="-419100" rtl="0">
              <a:lnSpc>
                <a:spcPct val="200000"/>
              </a:lnSpc>
              <a:spcBef>
                <a:spcPts val="0"/>
              </a:spcBef>
              <a:buClr>
                <a:schemeClr val="lt1"/>
              </a:buClr>
              <a:buSzPct val="100000"/>
              <a:buFont typeface="Arial"/>
              <a:buChar char="●"/>
            </a:pPr>
            <a:r>
              <a:rPr lang="en"/>
              <a:t>Ask your friends and colleagues</a:t>
            </a:r>
          </a:p>
          <a:p>
            <a:pPr marL="457200" lvl="0" indent="-419100" rtl="0">
              <a:lnSpc>
                <a:spcPct val="200000"/>
              </a:lnSpc>
              <a:spcBef>
                <a:spcPts val="0"/>
              </a:spcBef>
              <a:buClr>
                <a:schemeClr val="lt1"/>
              </a:buClr>
              <a:buSzPct val="100000"/>
              <a:buFont typeface="Arial"/>
              <a:buChar char="●"/>
            </a:pPr>
            <a:r>
              <a:rPr lang="en"/>
              <a:t>Talk to a VAR</a:t>
            </a:r>
          </a:p>
          <a:p>
            <a:pPr marL="457200" lvl="0" indent="-419100" rtl="0">
              <a:lnSpc>
                <a:spcPct val="200000"/>
              </a:lnSpc>
              <a:spcBef>
                <a:spcPts val="0"/>
              </a:spcBef>
              <a:buClr>
                <a:schemeClr val="lt1"/>
              </a:buClr>
              <a:buSzPct val="100000"/>
              <a:buFont typeface="Arial"/>
              <a:buChar char="●"/>
            </a:pPr>
            <a:r>
              <a:rPr lang="en"/>
              <a:t>Run POC</a:t>
            </a:r>
          </a:p>
          <a:p>
            <a:pPr marL="457200" lvl="0" indent="-419100">
              <a:lnSpc>
                <a:spcPct val="200000"/>
              </a:lnSpc>
              <a:spcBef>
                <a:spcPts val="0"/>
              </a:spcBef>
              <a:buClr>
                <a:schemeClr val="lt1"/>
              </a:buClr>
              <a:buSzPct val="100000"/>
              <a:buFont typeface="Arial"/>
              <a:buChar char="●"/>
            </a:pPr>
            <a:r>
              <a:rPr lang="en"/>
              <a:t>Roll the dice</a:t>
            </a:r>
          </a:p>
        </p:txBody>
      </p:sp>
      <p:pic>
        <p:nvPicPr>
          <p:cNvPr id="128" name="Shape 128"/>
          <p:cNvPicPr preferRelativeResize="0"/>
          <p:nvPr/>
        </p:nvPicPr>
        <p:blipFill>
          <a:blip r:embed="rId3">
            <a:alphaModFix/>
          </a:blip>
          <a:stretch>
            <a:fillRect/>
          </a:stretch>
        </p:blipFill>
        <p:spPr>
          <a:xfrm>
            <a:off x="5499175" y="3458850"/>
            <a:ext cx="2762250" cy="2762250"/>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We know what we want</a:t>
            </a:r>
          </a:p>
        </p:txBody>
      </p:sp>
      <p:sp>
        <p:nvSpPr>
          <p:cNvPr id="134" name="Shape 134"/>
          <p:cNvSpPr txBox="1">
            <a:spLocks noGrp="1"/>
          </p:cNvSpPr>
          <p:nvPr>
            <p:ph type="body" idx="1"/>
          </p:nvPr>
        </p:nvSpPr>
        <p:spPr>
          <a:xfrm>
            <a:off x="457200" y="1591200"/>
            <a:ext cx="8229600" cy="4967700"/>
          </a:xfrm>
          <a:prstGeom prst="rect">
            <a:avLst/>
          </a:prstGeom>
        </p:spPr>
        <p:txBody>
          <a:bodyPr lIns="91425" tIns="91425" rIns="91425" bIns="91425" anchor="t" anchorCtr="0">
            <a:noAutofit/>
          </a:bodyPr>
          <a:lstStyle/>
          <a:p>
            <a:pPr>
              <a:spcBef>
                <a:spcPts val="0"/>
              </a:spcBef>
              <a:buNone/>
            </a:pPr>
            <a:r>
              <a:rPr lang="en"/>
              <a:t>Now what? How do we get it done?</a:t>
            </a:r>
          </a:p>
        </p:txBody>
      </p:sp>
      <p:pic>
        <p:nvPicPr>
          <p:cNvPr id="135" name="Shape 135"/>
          <p:cNvPicPr preferRelativeResize="0"/>
          <p:nvPr/>
        </p:nvPicPr>
        <p:blipFill>
          <a:blip r:embed="rId3">
            <a:alphaModFix/>
          </a:blip>
          <a:stretch>
            <a:fillRect/>
          </a:stretch>
        </p:blipFill>
        <p:spPr>
          <a:xfrm>
            <a:off x="1979625" y="2831275"/>
            <a:ext cx="5184750" cy="3263226"/>
          </a:xfrm>
          <a:prstGeom prst="rect">
            <a:avLst/>
          </a:prstGeom>
          <a:noFill/>
          <a:ln>
            <a:noFill/>
          </a:ln>
        </p:spPr>
      </p:pic>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Implementing your new SIEM</a:t>
            </a:r>
          </a:p>
        </p:txBody>
      </p:sp>
      <p:sp>
        <p:nvSpPr>
          <p:cNvPr id="141" name="Shape 141"/>
          <p:cNvSpPr txBox="1">
            <a:spLocks noGrp="1"/>
          </p:cNvSpPr>
          <p:nvPr>
            <p:ph type="body" idx="1"/>
          </p:nvPr>
        </p:nvSpPr>
        <p:spPr>
          <a:xfrm>
            <a:off x="457200" y="1600200"/>
            <a:ext cx="6412500" cy="4967700"/>
          </a:xfrm>
          <a:prstGeom prst="rect">
            <a:avLst/>
          </a:prstGeom>
        </p:spPr>
        <p:txBody>
          <a:bodyPr lIns="91425" tIns="91425" rIns="91425" bIns="91425" anchor="t" anchorCtr="0">
            <a:noAutofit/>
          </a:bodyPr>
          <a:lstStyle/>
          <a:p>
            <a:pPr rtl="0">
              <a:spcBef>
                <a:spcPts val="0"/>
              </a:spcBef>
              <a:buNone/>
            </a:pPr>
            <a:r>
              <a:rPr lang="en"/>
              <a:t>Phased Approach Options</a:t>
            </a:r>
          </a:p>
          <a:p>
            <a:pPr marL="457200" lvl="0" indent="-419100" rtl="0">
              <a:lnSpc>
                <a:spcPct val="150000"/>
              </a:lnSpc>
              <a:spcBef>
                <a:spcPts val="0"/>
              </a:spcBef>
              <a:buClr>
                <a:schemeClr val="lt1"/>
              </a:buClr>
              <a:buSzPct val="100000"/>
              <a:buFont typeface="Arial"/>
              <a:buChar char="●"/>
            </a:pPr>
            <a:r>
              <a:rPr lang="en"/>
              <a:t>Most critical systems</a:t>
            </a:r>
          </a:p>
          <a:p>
            <a:pPr marL="457200" lvl="0" indent="-419100" rtl="0">
              <a:lnSpc>
                <a:spcPct val="150000"/>
              </a:lnSpc>
              <a:spcBef>
                <a:spcPts val="0"/>
              </a:spcBef>
              <a:buClr>
                <a:schemeClr val="lt1"/>
              </a:buClr>
              <a:buSzPct val="100000"/>
              <a:buFont typeface="Arial"/>
              <a:buChar char="●"/>
            </a:pPr>
            <a:r>
              <a:rPr lang="en"/>
              <a:t>Compliance requirements</a:t>
            </a:r>
          </a:p>
          <a:p>
            <a:pPr marL="457200" lvl="0" indent="-419100" rtl="0">
              <a:lnSpc>
                <a:spcPct val="150000"/>
              </a:lnSpc>
              <a:spcBef>
                <a:spcPts val="0"/>
              </a:spcBef>
              <a:buClr>
                <a:schemeClr val="lt1"/>
              </a:buClr>
              <a:buSzPct val="100000"/>
              <a:buFont typeface="Arial"/>
              <a:buChar char="●"/>
            </a:pPr>
            <a:r>
              <a:rPr lang="en"/>
              <a:t>Least amount of visibility</a:t>
            </a:r>
          </a:p>
          <a:p>
            <a:pPr marL="457200" lvl="0" indent="-419100">
              <a:lnSpc>
                <a:spcPct val="150000"/>
              </a:lnSpc>
              <a:spcBef>
                <a:spcPts val="0"/>
              </a:spcBef>
              <a:buClr>
                <a:schemeClr val="lt1"/>
              </a:buClr>
              <a:buSzPct val="100000"/>
              <a:buFont typeface="Arial"/>
              <a:buChar char="●"/>
            </a:pPr>
            <a:r>
              <a:rPr lang="en"/>
              <a:t>Annoying ones that need professional service hours           to resolve.</a:t>
            </a:r>
          </a:p>
        </p:txBody>
      </p:sp>
      <p:pic>
        <p:nvPicPr>
          <p:cNvPr id="142" name="Shape 142"/>
          <p:cNvPicPr preferRelativeResize="0"/>
          <p:nvPr/>
        </p:nvPicPr>
        <p:blipFill>
          <a:blip r:embed="rId3">
            <a:alphaModFix/>
          </a:blip>
          <a:stretch>
            <a:fillRect/>
          </a:stretch>
        </p:blipFill>
        <p:spPr>
          <a:xfrm>
            <a:off x="5243650" y="3987025"/>
            <a:ext cx="3584549" cy="2580875"/>
          </a:xfrm>
          <a:prstGeom prst="rect">
            <a:avLst/>
          </a:prstGeom>
          <a:noFill/>
          <a:ln>
            <a:noFill/>
          </a:ln>
        </p:spPr>
      </p:pic>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Collecting and Sending logs</a:t>
            </a:r>
          </a:p>
        </p:txBody>
      </p:sp>
      <p:sp>
        <p:nvSpPr>
          <p:cNvPr id="148" name="Shape 148"/>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115000"/>
              </a:lnSpc>
              <a:spcBef>
                <a:spcPts val="0"/>
              </a:spcBef>
              <a:buClr>
                <a:schemeClr val="lt1"/>
              </a:buClr>
              <a:buSzPct val="100000"/>
              <a:buFont typeface="Arial"/>
              <a:buChar char="●"/>
            </a:pPr>
            <a:r>
              <a:rPr lang="en"/>
              <a:t>TLS &gt; TCP &gt; UDP</a:t>
            </a:r>
          </a:p>
          <a:p>
            <a:pPr marL="457200" lvl="0" indent="-419100" rtl="0">
              <a:lnSpc>
                <a:spcPct val="115000"/>
              </a:lnSpc>
              <a:spcBef>
                <a:spcPts val="0"/>
              </a:spcBef>
              <a:buClr>
                <a:schemeClr val="lt1"/>
              </a:buClr>
              <a:buSzPct val="100000"/>
              <a:buFont typeface="Arial"/>
              <a:buChar char="●"/>
            </a:pPr>
            <a:r>
              <a:rPr lang="en"/>
              <a:t>Unix systems will have some syslog variant (rsyslog, syslog-ng, or syslog)</a:t>
            </a:r>
          </a:p>
          <a:p>
            <a:pPr marL="457200" lvl="0" indent="-419100" rtl="0">
              <a:lnSpc>
                <a:spcPct val="115000"/>
              </a:lnSpc>
              <a:spcBef>
                <a:spcPts val="0"/>
              </a:spcBef>
              <a:buClr>
                <a:schemeClr val="lt1"/>
              </a:buClr>
              <a:buSzPct val="100000"/>
              <a:buFont typeface="Arial"/>
              <a:buChar char="●"/>
            </a:pPr>
            <a:r>
              <a:rPr lang="en"/>
              <a:t>Windows: Speak with your SIEM provider</a:t>
            </a:r>
          </a:p>
          <a:p>
            <a:pPr marL="914400" lvl="1" indent="-381000" rtl="0">
              <a:lnSpc>
                <a:spcPct val="115000"/>
              </a:lnSpc>
              <a:spcBef>
                <a:spcPts val="0"/>
              </a:spcBef>
              <a:buClr>
                <a:schemeClr val="lt1"/>
              </a:buClr>
              <a:buSzPct val="80000"/>
              <a:buFont typeface="Courier New"/>
              <a:buChar char="o"/>
            </a:pPr>
            <a:r>
              <a:rPr lang="en"/>
              <a:t>Agent: Another app</a:t>
            </a:r>
          </a:p>
          <a:p>
            <a:pPr marL="914400" lvl="1" indent="-381000" rtl="0">
              <a:lnSpc>
                <a:spcPct val="115000"/>
              </a:lnSpc>
              <a:spcBef>
                <a:spcPts val="0"/>
              </a:spcBef>
              <a:buClr>
                <a:schemeClr val="lt1"/>
              </a:buClr>
              <a:buSzPct val="80000"/>
              <a:buFont typeface="Courier New"/>
              <a:buChar char="o"/>
            </a:pPr>
            <a:r>
              <a:rPr lang="en"/>
              <a:t>Agentless: Generally collected through WMI</a:t>
            </a:r>
          </a:p>
          <a:p>
            <a:pPr marL="457200" lvl="0" indent="-419100" rtl="0">
              <a:lnSpc>
                <a:spcPct val="115000"/>
              </a:lnSpc>
              <a:spcBef>
                <a:spcPts val="0"/>
              </a:spcBef>
              <a:buClr>
                <a:schemeClr val="lt1"/>
              </a:buClr>
              <a:buSzPct val="100000"/>
              <a:buFont typeface="Arial"/>
              <a:buChar char="●"/>
            </a:pPr>
            <a:r>
              <a:rPr lang="en"/>
              <a:t>Network gear usually is syslog, flow data, SNMP. Some have proprietary connections</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spcBef>
                <a:spcPts val="0"/>
              </a:spcBef>
              <a:buNone/>
            </a:pPr>
            <a:r>
              <a:rPr lang="en"/>
              <a:t>Who is this guy?</a:t>
            </a:r>
          </a:p>
        </p:txBody>
      </p:sp>
      <p:sp>
        <p:nvSpPr>
          <p:cNvPr id="39" name="Shape 39"/>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endParaRPr sz="1000"/>
          </a:p>
          <a:p>
            <a:pPr rtl="0">
              <a:spcBef>
                <a:spcPts val="0"/>
              </a:spcBef>
              <a:buNone/>
            </a:pPr>
            <a:r>
              <a:rPr lang="en"/>
              <a:t>Bill Davison</a:t>
            </a:r>
          </a:p>
          <a:p>
            <a:pPr marL="457200" lvl="0" indent="-419100" rtl="0">
              <a:spcBef>
                <a:spcPts val="0"/>
              </a:spcBef>
              <a:buClr>
                <a:schemeClr val="lt1"/>
              </a:buClr>
              <a:buSzPct val="100000"/>
              <a:buFont typeface="Arial"/>
              <a:buChar char="●"/>
            </a:pPr>
            <a:r>
              <a:rPr lang="en"/>
              <a:t>@PolarBill</a:t>
            </a:r>
          </a:p>
          <a:p>
            <a:pPr marL="457200" lvl="0" indent="-419100" rtl="0">
              <a:spcBef>
                <a:spcPts val="0"/>
              </a:spcBef>
              <a:buClr>
                <a:schemeClr val="lt1"/>
              </a:buClr>
              <a:buSzPct val="100000"/>
              <a:buFont typeface="Arial"/>
              <a:buChar char="●"/>
            </a:pPr>
            <a:r>
              <a:rPr lang="en"/>
              <a:t>Security Engineer at (ISC)²</a:t>
            </a:r>
          </a:p>
          <a:p>
            <a:pPr marL="457200" lvl="0" indent="-419100" rtl="0">
              <a:spcBef>
                <a:spcPts val="0"/>
              </a:spcBef>
              <a:buClr>
                <a:schemeClr val="lt1"/>
              </a:buClr>
              <a:buSzPct val="100000"/>
              <a:buFont typeface="Arial"/>
              <a:buChar char="●"/>
            </a:pPr>
            <a:r>
              <a:rPr lang="en"/>
              <a:t>Board member of Suncoast Linux User Group (SuncoastLug.org)</a:t>
            </a:r>
          </a:p>
          <a:p>
            <a:pPr marL="457200" lvl="0" indent="-419100" rtl="0">
              <a:spcBef>
                <a:spcPts val="0"/>
              </a:spcBef>
              <a:buClr>
                <a:schemeClr val="lt1"/>
              </a:buClr>
              <a:buSzPct val="100000"/>
              <a:buFont typeface="Arial"/>
              <a:buChar char="●"/>
            </a:pPr>
            <a:r>
              <a:rPr lang="en"/>
              <a:t>Participated on multiple committees for BSides Tampa (Small Plug, CFP should be open soon BSidesTampa.net)</a:t>
            </a:r>
          </a:p>
          <a:p>
            <a:pPr marL="457200" lvl="0" indent="-419100" rtl="0">
              <a:spcBef>
                <a:spcPts val="0"/>
              </a:spcBef>
              <a:buClr>
                <a:schemeClr val="lt1"/>
              </a:buClr>
              <a:buSzPct val="100000"/>
              <a:buFont typeface="Arial"/>
              <a:buChar char="●"/>
            </a:pPr>
            <a:r>
              <a:rPr lang="en"/>
              <a:t>Fosterer for Florida Boxer Rescue FLBR.org</a:t>
            </a:r>
          </a:p>
        </p:txBody>
      </p:sp>
      <p:pic>
        <p:nvPicPr>
          <p:cNvPr id="40" name="Shape 40"/>
          <p:cNvPicPr preferRelativeResize="0"/>
          <p:nvPr/>
        </p:nvPicPr>
        <p:blipFill>
          <a:blip r:embed="rId3">
            <a:alphaModFix/>
          </a:blip>
          <a:stretch>
            <a:fillRect/>
          </a:stretch>
        </p:blipFill>
        <p:spPr>
          <a:xfrm>
            <a:off x="5522800" y="274650"/>
            <a:ext cx="3414850" cy="2561149"/>
          </a:xfrm>
          <a:prstGeom prst="rect">
            <a:avLst/>
          </a:prstGeom>
          <a:noFill/>
          <a:ln>
            <a:noFill/>
          </a:ln>
        </p:spPr>
      </p:pic>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Tweak, alter, test, &amp; more tweaking</a:t>
            </a:r>
          </a:p>
        </p:txBody>
      </p:sp>
      <p:sp>
        <p:nvSpPr>
          <p:cNvPr id="154" name="Shape 154"/>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lnSpc>
                <a:spcPct val="115000"/>
              </a:lnSpc>
              <a:spcBef>
                <a:spcPts val="0"/>
              </a:spcBef>
              <a:buNone/>
            </a:pPr>
            <a:r>
              <a:rPr lang="en"/>
              <a:t>Dont let your SIEM</a:t>
            </a:r>
          </a:p>
          <a:p>
            <a:pPr marL="457200" lvl="0" indent="-419100" rtl="0">
              <a:lnSpc>
                <a:spcPct val="115000"/>
              </a:lnSpc>
              <a:spcBef>
                <a:spcPts val="0"/>
              </a:spcBef>
              <a:buClr>
                <a:schemeClr val="lt1"/>
              </a:buClr>
              <a:buSzPct val="100000"/>
              <a:buFont typeface="Arial"/>
              <a:buChar char="●"/>
            </a:pPr>
            <a:r>
              <a:rPr lang="en"/>
              <a:t>Cry wolf</a:t>
            </a:r>
          </a:p>
          <a:p>
            <a:pPr marL="457200" lvl="0" indent="-419100" rtl="0">
              <a:lnSpc>
                <a:spcPct val="115000"/>
              </a:lnSpc>
              <a:spcBef>
                <a:spcPts val="0"/>
              </a:spcBef>
              <a:buClr>
                <a:schemeClr val="lt1"/>
              </a:buClr>
              <a:buSzPct val="100000"/>
              <a:buFont typeface="Arial"/>
              <a:buChar char="●"/>
            </a:pPr>
            <a:r>
              <a:rPr lang="en"/>
              <a:t>Nag you repeatedly</a:t>
            </a:r>
          </a:p>
          <a:p>
            <a:pPr marL="457200" lvl="0" indent="-419100" rtl="0">
              <a:lnSpc>
                <a:spcPct val="115000"/>
              </a:lnSpc>
              <a:spcBef>
                <a:spcPts val="0"/>
              </a:spcBef>
              <a:buClr>
                <a:schemeClr val="lt1"/>
              </a:buClr>
              <a:buSzPct val="100000"/>
              <a:buFont typeface="Arial"/>
              <a:buChar char="●"/>
            </a:pPr>
            <a:r>
              <a:rPr lang="en"/>
              <a:t>Do nothing</a:t>
            </a:r>
          </a:p>
          <a:p>
            <a:pPr rtl="0">
              <a:spcBef>
                <a:spcPts val="0"/>
              </a:spcBef>
              <a:buNone/>
            </a:pPr>
            <a:endParaRPr/>
          </a:p>
          <a:p>
            <a:pPr rtl="0">
              <a:spcBef>
                <a:spcPts val="0"/>
              </a:spcBef>
              <a:buNone/>
            </a:pPr>
            <a:r>
              <a:rPr lang="en"/>
              <a:t>Do Let your SIEM</a:t>
            </a:r>
          </a:p>
          <a:p>
            <a:pPr marL="457200" lvl="0" indent="-419100" rtl="0">
              <a:spcBef>
                <a:spcPts val="0"/>
              </a:spcBef>
              <a:buClr>
                <a:schemeClr val="lt1"/>
              </a:buClr>
              <a:buSzPct val="100000"/>
              <a:buFont typeface="Arial"/>
              <a:buChar char="●"/>
            </a:pPr>
            <a:r>
              <a:rPr lang="en"/>
              <a:t>Make yours and others lives easier</a:t>
            </a:r>
          </a:p>
          <a:p>
            <a:pPr marL="457200" lvl="0" indent="-419100" rtl="0">
              <a:spcBef>
                <a:spcPts val="0"/>
              </a:spcBef>
              <a:buClr>
                <a:schemeClr val="lt1"/>
              </a:buClr>
              <a:buSzPct val="100000"/>
              <a:buFont typeface="Arial"/>
              <a:buChar char="●"/>
            </a:pPr>
            <a:r>
              <a:rPr lang="en"/>
              <a:t>Provide actionable alerts</a:t>
            </a:r>
          </a:p>
          <a:p>
            <a:pPr>
              <a:spcBef>
                <a:spcPts val="0"/>
              </a:spcBef>
              <a:buNone/>
            </a:pPr>
            <a:endParaRPr/>
          </a:p>
        </p:txBody>
      </p:sp>
      <p:pic>
        <p:nvPicPr>
          <p:cNvPr id="155" name="Shape 155"/>
          <p:cNvPicPr preferRelativeResize="0"/>
          <p:nvPr/>
        </p:nvPicPr>
        <p:blipFill>
          <a:blip r:embed="rId3">
            <a:alphaModFix/>
          </a:blip>
          <a:stretch>
            <a:fillRect/>
          </a:stretch>
        </p:blipFill>
        <p:spPr>
          <a:xfrm>
            <a:off x="4809775" y="2264350"/>
            <a:ext cx="3721400" cy="2225549"/>
          </a:xfrm>
          <a:prstGeom prst="rect">
            <a:avLst/>
          </a:prstGeom>
          <a:noFill/>
          <a:ln>
            <a:noFill/>
          </a:ln>
        </p:spPr>
      </p:pic>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Manage and Maintain</a:t>
            </a:r>
          </a:p>
        </p:txBody>
      </p:sp>
      <p:sp>
        <p:nvSpPr>
          <p:cNvPr id="161" name="Shape 161"/>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Have department liaisons and have them communicate:</a:t>
            </a:r>
          </a:p>
          <a:p>
            <a:pPr marL="457200" lvl="0" indent="-419100" rtl="0">
              <a:lnSpc>
                <a:spcPct val="150000"/>
              </a:lnSpc>
              <a:spcBef>
                <a:spcPts val="0"/>
              </a:spcBef>
              <a:buClr>
                <a:schemeClr val="lt1"/>
              </a:buClr>
              <a:buSzPct val="100000"/>
              <a:buFont typeface="Arial"/>
              <a:buChar char="●"/>
            </a:pPr>
            <a:r>
              <a:rPr lang="en"/>
              <a:t>Downtime</a:t>
            </a:r>
          </a:p>
          <a:p>
            <a:pPr marL="457200" lvl="0" indent="-419100" rtl="0">
              <a:lnSpc>
                <a:spcPct val="150000"/>
              </a:lnSpc>
              <a:spcBef>
                <a:spcPts val="0"/>
              </a:spcBef>
              <a:buClr>
                <a:schemeClr val="lt1"/>
              </a:buClr>
              <a:buSzPct val="100000"/>
              <a:buFont typeface="Arial"/>
              <a:buChar char="●"/>
            </a:pPr>
            <a:r>
              <a:rPr lang="en"/>
              <a:t>Upgrades</a:t>
            </a:r>
          </a:p>
          <a:p>
            <a:pPr marL="457200" lvl="0" indent="-419100" rtl="0">
              <a:lnSpc>
                <a:spcPct val="150000"/>
              </a:lnSpc>
              <a:spcBef>
                <a:spcPts val="0"/>
              </a:spcBef>
              <a:buClr>
                <a:schemeClr val="lt1"/>
              </a:buClr>
              <a:buSzPct val="100000"/>
              <a:buFont typeface="Arial"/>
              <a:buChar char="●"/>
            </a:pPr>
            <a:r>
              <a:rPr lang="en"/>
              <a:t>Major config changes</a:t>
            </a:r>
          </a:p>
          <a:p>
            <a:pPr marL="457200" lvl="0" indent="-419100" rtl="0">
              <a:lnSpc>
                <a:spcPct val="150000"/>
              </a:lnSpc>
              <a:spcBef>
                <a:spcPts val="0"/>
              </a:spcBef>
              <a:buClr>
                <a:schemeClr val="lt1"/>
              </a:buClr>
              <a:buSzPct val="100000"/>
              <a:buFont typeface="Arial"/>
              <a:buChar char="●"/>
            </a:pPr>
            <a:r>
              <a:rPr lang="en"/>
              <a:t>System replacements and additions</a:t>
            </a:r>
          </a:p>
          <a:p>
            <a:pPr>
              <a:spcBef>
                <a:spcPts val="0"/>
              </a:spcBef>
              <a:buNone/>
            </a:pPr>
            <a:endParaRPr/>
          </a:p>
        </p:txBody>
      </p: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SIEM and updates</a:t>
            </a:r>
          </a:p>
        </p:txBody>
      </p:sp>
      <p:sp>
        <p:nvSpPr>
          <p:cNvPr id="167" name="Shape 167"/>
          <p:cNvSpPr txBox="1">
            <a:spLocks noGrp="1"/>
          </p:cNvSpPr>
          <p:nvPr>
            <p:ph type="body" idx="1"/>
          </p:nvPr>
        </p:nvSpPr>
        <p:spPr>
          <a:xfrm>
            <a:off x="268675" y="1806675"/>
            <a:ext cx="5076300" cy="4761300"/>
          </a:xfrm>
          <a:prstGeom prst="rect">
            <a:avLst/>
          </a:prstGeom>
        </p:spPr>
        <p:txBody>
          <a:bodyPr lIns="91425" tIns="91425" rIns="91425" bIns="91425" anchor="t" anchorCtr="0">
            <a:noAutofit/>
          </a:bodyPr>
          <a:lstStyle/>
          <a:p>
            <a:pPr marL="457200" lvl="0" indent="-419100" rtl="0">
              <a:lnSpc>
                <a:spcPct val="200000"/>
              </a:lnSpc>
              <a:spcBef>
                <a:spcPts val="0"/>
              </a:spcBef>
              <a:buClr>
                <a:schemeClr val="lt1"/>
              </a:buClr>
              <a:buSzPct val="100000"/>
              <a:buFont typeface="Arial"/>
              <a:buChar char="●"/>
            </a:pPr>
            <a:r>
              <a:rPr lang="en"/>
              <a:t>SIEM updates</a:t>
            </a:r>
          </a:p>
          <a:p>
            <a:pPr marL="457200" lvl="0" indent="-419100" rtl="0">
              <a:lnSpc>
                <a:spcPct val="200000"/>
              </a:lnSpc>
              <a:spcBef>
                <a:spcPts val="0"/>
              </a:spcBef>
              <a:buClr>
                <a:schemeClr val="lt1"/>
              </a:buClr>
              <a:buSzPct val="100000"/>
              <a:buFont typeface="Arial"/>
              <a:buChar char="●"/>
            </a:pPr>
            <a:r>
              <a:rPr lang="en"/>
              <a:t>SIEM parsing updates</a:t>
            </a:r>
          </a:p>
          <a:p>
            <a:pPr marL="457200" lvl="0" indent="-419100" rtl="0">
              <a:lnSpc>
                <a:spcPct val="200000"/>
              </a:lnSpc>
              <a:spcBef>
                <a:spcPts val="0"/>
              </a:spcBef>
              <a:buClr>
                <a:schemeClr val="lt1"/>
              </a:buClr>
              <a:buSzPct val="100000"/>
              <a:buFont typeface="Arial"/>
              <a:buChar char="●"/>
            </a:pPr>
            <a:r>
              <a:rPr lang="en"/>
              <a:t>Device updates</a:t>
            </a:r>
          </a:p>
          <a:p>
            <a:pPr>
              <a:spcBef>
                <a:spcPts val="0"/>
              </a:spcBef>
              <a:buNone/>
            </a:pPr>
            <a:endParaRPr/>
          </a:p>
        </p:txBody>
      </p:sp>
      <p:pic>
        <p:nvPicPr>
          <p:cNvPr id="168" name="Shape 168"/>
          <p:cNvPicPr preferRelativeResize="0"/>
          <p:nvPr/>
        </p:nvPicPr>
        <p:blipFill>
          <a:blip r:embed="rId3">
            <a:alphaModFix/>
          </a:blip>
          <a:stretch>
            <a:fillRect/>
          </a:stretch>
        </p:blipFill>
        <p:spPr>
          <a:xfrm>
            <a:off x="5422653" y="1806674"/>
            <a:ext cx="3362369" cy="3633848"/>
          </a:xfrm>
          <a:prstGeom prst="rect">
            <a:avLst/>
          </a:prstGeom>
          <a:noFill/>
          <a:ln>
            <a:noFill/>
          </a:ln>
        </p:spPr>
      </p:pic>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Security and integrity</a:t>
            </a:r>
          </a:p>
        </p:txBody>
      </p:sp>
      <p:sp>
        <p:nvSpPr>
          <p:cNvPr id="174" name="Shape 174"/>
          <p:cNvSpPr txBox="1">
            <a:spLocks noGrp="1"/>
          </p:cNvSpPr>
          <p:nvPr>
            <p:ph type="body" idx="1"/>
          </p:nvPr>
        </p:nvSpPr>
        <p:spPr>
          <a:xfrm>
            <a:off x="457200" y="1789050"/>
            <a:ext cx="8229600" cy="4779000"/>
          </a:xfrm>
          <a:prstGeom prst="rect">
            <a:avLst/>
          </a:prstGeom>
        </p:spPr>
        <p:txBody>
          <a:bodyPr lIns="91425" tIns="91425" rIns="91425" bIns="91425" anchor="t" anchorCtr="0">
            <a:noAutofit/>
          </a:bodyPr>
          <a:lstStyle/>
          <a:p>
            <a:pPr marL="457200" lvl="0" indent="-419100" rtl="0">
              <a:lnSpc>
                <a:spcPct val="200000"/>
              </a:lnSpc>
              <a:spcBef>
                <a:spcPts val="0"/>
              </a:spcBef>
              <a:buClr>
                <a:schemeClr val="lt1"/>
              </a:buClr>
              <a:buSzPct val="100000"/>
              <a:buFont typeface="Arial"/>
              <a:buChar char="●"/>
            </a:pPr>
            <a:r>
              <a:rPr lang="en"/>
              <a:t>Harden your SIEM</a:t>
            </a:r>
          </a:p>
          <a:p>
            <a:pPr marL="457200" lvl="0" indent="-419100" rtl="0">
              <a:lnSpc>
                <a:spcPct val="200000"/>
              </a:lnSpc>
              <a:spcBef>
                <a:spcPts val="0"/>
              </a:spcBef>
              <a:buClr>
                <a:schemeClr val="lt1"/>
              </a:buClr>
              <a:buSzPct val="100000"/>
              <a:buFont typeface="Arial"/>
              <a:buChar char="●"/>
            </a:pPr>
            <a:r>
              <a:rPr lang="en"/>
              <a:t>Maintain log integrity</a:t>
            </a:r>
          </a:p>
          <a:p>
            <a:pPr marL="457200" lvl="0" indent="-419100">
              <a:lnSpc>
                <a:spcPct val="200000"/>
              </a:lnSpc>
              <a:spcBef>
                <a:spcPts val="0"/>
              </a:spcBef>
              <a:buClr>
                <a:schemeClr val="lt1"/>
              </a:buClr>
              <a:buSzPct val="100000"/>
              <a:buFont typeface="Arial"/>
              <a:buChar char="●"/>
            </a:pPr>
            <a:r>
              <a:rPr lang="en"/>
              <a:t>Keep log times synced</a:t>
            </a:r>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Periodic reviews</a:t>
            </a:r>
          </a:p>
        </p:txBody>
      </p:sp>
      <p:sp>
        <p:nvSpPr>
          <p:cNvPr id="180" name="Shape 180"/>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115000"/>
              </a:lnSpc>
              <a:spcBef>
                <a:spcPts val="0"/>
              </a:spcBef>
              <a:buClr>
                <a:schemeClr val="lt1"/>
              </a:buClr>
              <a:buSzPct val="100000"/>
              <a:buFont typeface="Arial"/>
              <a:buChar char="●"/>
            </a:pPr>
            <a:r>
              <a:rPr lang="en"/>
              <a:t>True for internal or external SIEMs</a:t>
            </a:r>
          </a:p>
          <a:p>
            <a:pPr marL="457200" lvl="0" indent="-419100" rtl="0">
              <a:lnSpc>
                <a:spcPct val="115000"/>
              </a:lnSpc>
              <a:spcBef>
                <a:spcPts val="0"/>
              </a:spcBef>
              <a:buClr>
                <a:schemeClr val="lt1"/>
              </a:buClr>
              <a:buSzPct val="100000"/>
              <a:buFont typeface="Arial"/>
              <a:buChar char="●"/>
            </a:pPr>
            <a:r>
              <a:rPr lang="en"/>
              <a:t>Are your alerts still relevant?</a:t>
            </a:r>
          </a:p>
          <a:p>
            <a:pPr marL="457200" lvl="0" indent="-419100" rtl="0">
              <a:lnSpc>
                <a:spcPct val="115000"/>
              </a:lnSpc>
              <a:spcBef>
                <a:spcPts val="0"/>
              </a:spcBef>
              <a:buClr>
                <a:schemeClr val="lt1"/>
              </a:buClr>
              <a:buSzPct val="100000"/>
              <a:buFont typeface="Arial"/>
              <a:buChar char="●"/>
            </a:pPr>
            <a:r>
              <a:rPr lang="en"/>
              <a:t>Are you still getting logs from required sources?</a:t>
            </a:r>
          </a:p>
          <a:p>
            <a:pPr marL="457200" lvl="0" indent="-419100" rtl="0">
              <a:lnSpc>
                <a:spcPct val="115000"/>
              </a:lnSpc>
              <a:spcBef>
                <a:spcPts val="0"/>
              </a:spcBef>
              <a:buClr>
                <a:schemeClr val="lt1"/>
              </a:buClr>
              <a:buSzPct val="100000"/>
              <a:buFont typeface="Arial"/>
              <a:buChar char="●"/>
            </a:pPr>
            <a:r>
              <a:rPr lang="en"/>
              <a:t>Did you miss a system, device, or application?</a:t>
            </a:r>
          </a:p>
          <a:p>
            <a:pPr marL="457200" lvl="0" indent="-419100" rtl="0">
              <a:lnSpc>
                <a:spcPct val="115000"/>
              </a:lnSpc>
              <a:spcBef>
                <a:spcPts val="0"/>
              </a:spcBef>
              <a:buClr>
                <a:schemeClr val="lt1"/>
              </a:buClr>
              <a:buSzPct val="100000"/>
              <a:buFont typeface="Arial"/>
              <a:buChar char="●"/>
            </a:pPr>
            <a:r>
              <a:rPr lang="en"/>
              <a:t>Are you getting the value you expected.</a:t>
            </a:r>
          </a:p>
          <a:p>
            <a:pPr lvl="0">
              <a:lnSpc>
                <a:spcPct val="115000"/>
              </a:lnSpc>
              <a:spcBef>
                <a:spcPts val="0"/>
              </a:spcBef>
              <a:buNone/>
            </a:pPr>
            <a:endParaRPr/>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Wrap up</a:t>
            </a:r>
          </a:p>
        </p:txBody>
      </p:sp>
      <p:sp>
        <p:nvSpPr>
          <p:cNvPr id="186" name="Shape 186"/>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150000"/>
              </a:lnSpc>
              <a:spcBef>
                <a:spcPts val="0"/>
              </a:spcBef>
              <a:buClr>
                <a:schemeClr val="lt1"/>
              </a:buClr>
              <a:buSzPct val="100000"/>
              <a:buFont typeface="Arial"/>
              <a:buChar char="●"/>
            </a:pPr>
            <a:r>
              <a:rPr lang="en"/>
              <a:t>Find the solution that meets your needs</a:t>
            </a:r>
          </a:p>
          <a:p>
            <a:pPr marL="0" lvl="0" indent="0" rtl="0">
              <a:lnSpc>
                <a:spcPct val="150000"/>
              </a:lnSpc>
              <a:spcBef>
                <a:spcPts val="0"/>
              </a:spcBef>
              <a:buNone/>
            </a:pPr>
            <a:r>
              <a:rPr lang="en" sz="2400"/>
              <a:t>	(Supported devices, time and people resources)</a:t>
            </a:r>
          </a:p>
          <a:p>
            <a:pPr marL="457200" lvl="0" indent="-419100" rtl="0">
              <a:lnSpc>
                <a:spcPct val="150000"/>
              </a:lnSpc>
              <a:spcBef>
                <a:spcPts val="0"/>
              </a:spcBef>
              <a:buClr>
                <a:schemeClr val="lt1"/>
              </a:buClr>
              <a:buSzPct val="100000"/>
              <a:buFont typeface="Arial"/>
              <a:buChar char="●"/>
            </a:pPr>
            <a:r>
              <a:rPr lang="en"/>
              <a:t>Forward your logs</a:t>
            </a:r>
          </a:p>
          <a:p>
            <a:pPr marL="457200" lvl="0" indent="0" rtl="0">
              <a:lnSpc>
                <a:spcPct val="150000"/>
              </a:lnSpc>
              <a:spcBef>
                <a:spcPts val="0"/>
              </a:spcBef>
              <a:buNone/>
            </a:pPr>
            <a:r>
              <a:rPr lang="en" sz="2400"/>
              <a:t>(syslog, agents, wmi, netflow, etc)</a:t>
            </a:r>
          </a:p>
          <a:p>
            <a:pPr marL="457200" lvl="0" indent="-419100" rtl="0">
              <a:lnSpc>
                <a:spcPct val="150000"/>
              </a:lnSpc>
              <a:spcBef>
                <a:spcPts val="0"/>
              </a:spcBef>
              <a:buClr>
                <a:schemeClr val="lt1"/>
              </a:buClr>
              <a:buSzPct val="100000"/>
              <a:buFont typeface="Arial"/>
              <a:buChar char="●"/>
            </a:pPr>
            <a:r>
              <a:rPr lang="en"/>
              <a:t>Keep it up to date and active to your environment.</a:t>
            </a:r>
          </a:p>
          <a:p>
            <a:pPr marL="457200" lvl="0" indent="0">
              <a:lnSpc>
                <a:spcPct val="150000"/>
              </a:lnSpc>
              <a:spcBef>
                <a:spcPts val="0"/>
              </a:spcBef>
              <a:buNone/>
            </a:pPr>
            <a:r>
              <a:rPr lang="en" sz="2400"/>
              <a:t>(Update, inspect, review)</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Gratitude</a:t>
            </a:r>
          </a:p>
        </p:txBody>
      </p:sp>
      <p:sp>
        <p:nvSpPr>
          <p:cNvPr id="192" name="Shape 192"/>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lnSpc>
                <a:spcPct val="150000"/>
              </a:lnSpc>
              <a:spcBef>
                <a:spcPts val="0"/>
              </a:spcBef>
              <a:buNone/>
            </a:pPr>
            <a:r>
              <a:rPr lang="en"/>
              <a:t>Russell Butturini @tcstoolhax0r</a:t>
            </a:r>
          </a:p>
          <a:p>
            <a:pPr rtl="0">
              <a:lnSpc>
                <a:spcPct val="150000"/>
              </a:lnSpc>
              <a:spcBef>
                <a:spcPts val="0"/>
              </a:spcBef>
              <a:buNone/>
            </a:pPr>
            <a:r>
              <a:rPr lang="en"/>
              <a:t>My wife: Andrea</a:t>
            </a:r>
          </a:p>
          <a:p>
            <a:pPr rtl="0">
              <a:lnSpc>
                <a:spcPct val="150000"/>
              </a:lnSpc>
              <a:spcBef>
                <a:spcPts val="0"/>
              </a:spcBef>
              <a:buNone/>
            </a:pPr>
            <a:r>
              <a:rPr lang="en"/>
              <a:t>BSides LV</a:t>
            </a:r>
          </a:p>
          <a:p>
            <a:pPr rtl="0">
              <a:lnSpc>
                <a:spcPct val="150000"/>
              </a:lnSpc>
              <a:spcBef>
                <a:spcPts val="0"/>
              </a:spcBef>
              <a:buNone/>
            </a:pPr>
            <a:r>
              <a:rPr lang="en"/>
              <a:t>You guys!</a:t>
            </a:r>
          </a:p>
          <a:p>
            <a:pPr rtl="0">
              <a:spcBef>
                <a:spcPts val="0"/>
              </a:spcBef>
              <a:buNone/>
            </a:pPr>
            <a:endParaRPr/>
          </a:p>
          <a:p>
            <a:pPr>
              <a:spcBef>
                <a:spcPts val="0"/>
              </a:spcBef>
              <a:buNone/>
            </a:pPr>
            <a:endParaRPr/>
          </a:p>
        </p:txBody>
      </p:sp>
      <p:pic>
        <p:nvPicPr>
          <p:cNvPr id="193" name="Shape 193"/>
          <p:cNvPicPr preferRelativeResize="0"/>
          <p:nvPr/>
        </p:nvPicPr>
        <p:blipFill>
          <a:blip r:embed="rId3">
            <a:alphaModFix/>
          </a:blip>
          <a:stretch>
            <a:fillRect/>
          </a:stretch>
        </p:blipFill>
        <p:spPr>
          <a:xfrm>
            <a:off x="4638000" y="2426400"/>
            <a:ext cx="4048801" cy="4141501"/>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Talk Breakdown</a:t>
            </a:r>
          </a:p>
        </p:txBody>
      </p:sp>
      <p:sp>
        <p:nvSpPr>
          <p:cNvPr id="46" name="Shape 46"/>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200000"/>
              </a:lnSpc>
              <a:spcBef>
                <a:spcPts val="0"/>
              </a:spcBef>
              <a:buClr>
                <a:schemeClr val="lt1"/>
              </a:buClr>
              <a:buSzPct val="100000"/>
              <a:buFont typeface="Arial"/>
              <a:buAutoNum type="arabicPeriod"/>
            </a:pPr>
            <a:r>
              <a:rPr lang="en"/>
              <a:t>Researching options and setting goals</a:t>
            </a:r>
          </a:p>
          <a:p>
            <a:pPr marL="457200" lvl="0" indent="-419100" rtl="0">
              <a:lnSpc>
                <a:spcPct val="200000"/>
              </a:lnSpc>
              <a:spcBef>
                <a:spcPts val="0"/>
              </a:spcBef>
              <a:buClr>
                <a:schemeClr val="lt1"/>
              </a:buClr>
              <a:buSzPct val="100000"/>
              <a:buFont typeface="Arial"/>
              <a:buAutoNum type="arabicPeriod"/>
            </a:pPr>
            <a:r>
              <a:rPr lang="en"/>
              <a:t>Implementing in your environment</a:t>
            </a:r>
          </a:p>
          <a:p>
            <a:pPr marL="457200" lvl="0" indent="-419100" rtl="0">
              <a:lnSpc>
                <a:spcPct val="200000"/>
              </a:lnSpc>
              <a:spcBef>
                <a:spcPts val="0"/>
              </a:spcBef>
              <a:buClr>
                <a:schemeClr val="lt1"/>
              </a:buClr>
              <a:buSzPct val="100000"/>
              <a:buFont typeface="Arial"/>
              <a:buAutoNum type="arabicPeriod"/>
            </a:pPr>
            <a:r>
              <a:rPr lang="en"/>
              <a:t>Managing your SIEM and maintaining goals</a:t>
            </a:r>
          </a:p>
          <a:p>
            <a:pPr rtl="0">
              <a:lnSpc>
                <a:spcPct val="115000"/>
              </a:lnSpc>
              <a:spcBef>
                <a:spcPts val="0"/>
              </a:spcBef>
              <a:buNone/>
            </a:pPr>
            <a:endParaRPr/>
          </a:p>
          <a:p>
            <a:pPr lvl="0">
              <a:lnSpc>
                <a:spcPct val="115000"/>
              </a:lnSpc>
              <a:spcBef>
                <a:spcPts val="0"/>
              </a:spcBef>
              <a:buNone/>
            </a:pPr>
            <a:r>
              <a:rPr lang="en"/>
              <a:t>End goal: Provide a path for a successful SIEM setup.</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What is a SIEM?</a:t>
            </a:r>
          </a:p>
        </p:txBody>
      </p:sp>
      <p:sp>
        <p:nvSpPr>
          <p:cNvPr id="52" name="Shape 52"/>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lnSpc>
                <a:spcPct val="150000"/>
              </a:lnSpc>
              <a:spcBef>
                <a:spcPts val="0"/>
              </a:spcBef>
              <a:buNone/>
            </a:pPr>
            <a:r>
              <a:rPr lang="en"/>
              <a:t>Security Information Event Management, but what does that mean?</a:t>
            </a:r>
          </a:p>
          <a:p>
            <a:pPr marL="457200" lvl="0" indent="-419100" rtl="0">
              <a:lnSpc>
                <a:spcPct val="150000"/>
              </a:lnSpc>
              <a:spcBef>
                <a:spcPts val="0"/>
              </a:spcBef>
              <a:buClr>
                <a:schemeClr val="lt1"/>
              </a:buClr>
              <a:buSzPct val="100000"/>
              <a:buFont typeface="Arial"/>
              <a:buChar char="●"/>
            </a:pPr>
            <a:r>
              <a:rPr lang="en"/>
              <a:t>Log Collection</a:t>
            </a:r>
          </a:p>
          <a:p>
            <a:pPr marL="457200" lvl="0" indent="-419100" rtl="0">
              <a:lnSpc>
                <a:spcPct val="150000"/>
              </a:lnSpc>
              <a:spcBef>
                <a:spcPts val="0"/>
              </a:spcBef>
              <a:buClr>
                <a:schemeClr val="lt1"/>
              </a:buClr>
              <a:buSzPct val="100000"/>
              <a:buFont typeface="Arial"/>
              <a:buChar char="●"/>
            </a:pPr>
            <a:r>
              <a:rPr lang="en"/>
              <a:t>Log Correlation</a:t>
            </a:r>
          </a:p>
          <a:p>
            <a:pPr marL="457200" lvl="0" indent="-419100" rtl="0">
              <a:lnSpc>
                <a:spcPct val="150000"/>
              </a:lnSpc>
              <a:spcBef>
                <a:spcPts val="0"/>
              </a:spcBef>
              <a:buClr>
                <a:schemeClr val="lt1"/>
              </a:buClr>
              <a:buSzPct val="100000"/>
              <a:buFont typeface="Arial"/>
              <a:buChar char="●"/>
            </a:pPr>
            <a:r>
              <a:rPr lang="en"/>
              <a:t>Alerting</a:t>
            </a:r>
          </a:p>
          <a:p>
            <a:pPr marL="457200" lvl="0" indent="-419100">
              <a:lnSpc>
                <a:spcPct val="150000"/>
              </a:lnSpc>
              <a:spcBef>
                <a:spcPts val="0"/>
              </a:spcBef>
              <a:buClr>
                <a:schemeClr val="lt1"/>
              </a:buClr>
              <a:buSzPct val="100000"/>
              <a:buFont typeface="Arial"/>
              <a:buChar char="●"/>
            </a:pPr>
            <a:r>
              <a:rPr lang="en"/>
              <a:t>Log Retention</a:t>
            </a:r>
          </a:p>
        </p:txBody>
      </p:sp>
      <p:pic>
        <p:nvPicPr>
          <p:cNvPr id="53" name="Shape 53"/>
          <p:cNvPicPr preferRelativeResize="0"/>
          <p:nvPr/>
        </p:nvPicPr>
        <p:blipFill>
          <a:blip r:embed="rId3">
            <a:alphaModFix/>
          </a:blip>
          <a:stretch>
            <a:fillRect/>
          </a:stretch>
        </p:blipFill>
        <p:spPr>
          <a:xfrm>
            <a:off x="5058075" y="2500225"/>
            <a:ext cx="2797023" cy="3926200"/>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lvl="0" rtl="0">
              <a:spcBef>
                <a:spcPts val="0"/>
              </a:spcBef>
              <a:buNone/>
            </a:pPr>
            <a:r>
              <a:rPr lang="en"/>
              <a:t>What value are you trying to create?</a:t>
            </a:r>
          </a:p>
        </p:txBody>
      </p:sp>
      <p:sp>
        <p:nvSpPr>
          <p:cNvPr id="59" name="Shape 59"/>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lvl="0" rtl="0">
              <a:spcBef>
                <a:spcPts val="0"/>
              </a:spcBef>
              <a:buNone/>
            </a:pPr>
            <a:r>
              <a:rPr lang="en"/>
              <a:t>Faster incident response?</a:t>
            </a:r>
          </a:p>
          <a:p>
            <a:pPr lvl="0" rtl="0">
              <a:spcBef>
                <a:spcPts val="0"/>
              </a:spcBef>
              <a:buNone/>
            </a:pPr>
            <a:endParaRPr/>
          </a:p>
          <a:p>
            <a:pPr lvl="0" rtl="0">
              <a:spcBef>
                <a:spcPts val="0"/>
              </a:spcBef>
              <a:buNone/>
            </a:pPr>
            <a:r>
              <a:rPr lang="en"/>
              <a:t>Better visibility?</a:t>
            </a:r>
          </a:p>
          <a:p>
            <a:pPr lvl="0" rtl="0">
              <a:spcBef>
                <a:spcPts val="0"/>
              </a:spcBef>
              <a:buNone/>
            </a:pPr>
            <a:r>
              <a:rPr lang="en"/>
              <a:t>	For you?</a:t>
            </a:r>
          </a:p>
          <a:p>
            <a:pPr lvl="0" rtl="0">
              <a:spcBef>
                <a:spcPts val="0"/>
              </a:spcBef>
              <a:buNone/>
            </a:pPr>
            <a:r>
              <a:rPr lang="en"/>
              <a:t>	For upper management?</a:t>
            </a:r>
          </a:p>
          <a:p>
            <a:pPr lvl="0" rtl="0">
              <a:spcBef>
                <a:spcPts val="0"/>
              </a:spcBef>
              <a:buNone/>
            </a:pPr>
            <a:endParaRPr/>
          </a:p>
          <a:p>
            <a:pPr lvl="0" rtl="0">
              <a:spcBef>
                <a:spcPts val="0"/>
              </a:spcBef>
              <a:buClr>
                <a:schemeClr val="dk1"/>
              </a:buClr>
              <a:buSzPct val="36666"/>
              <a:buFont typeface="Arial"/>
              <a:buNone/>
            </a:pPr>
            <a:r>
              <a:rPr lang="en"/>
              <a:t>Save money and time?</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lvl="0" algn="ctr" rtl="0">
              <a:spcBef>
                <a:spcPts val="0"/>
              </a:spcBef>
              <a:buNone/>
            </a:pPr>
            <a:r>
              <a:rPr lang="en"/>
              <a:t>Compliance requirements.</a:t>
            </a:r>
          </a:p>
        </p:txBody>
      </p:sp>
      <p:sp>
        <p:nvSpPr>
          <p:cNvPr id="65" name="Shape 65"/>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marL="457200" lvl="0" indent="-419100" rtl="0">
              <a:lnSpc>
                <a:spcPct val="150000"/>
              </a:lnSpc>
              <a:spcBef>
                <a:spcPts val="0"/>
              </a:spcBef>
              <a:buClr>
                <a:schemeClr val="lt1"/>
              </a:buClr>
              <a:buSzPct val="100000"/>
              <a:buFont typeface="Arial"/>
              <a:buChar char="●"/>
            </a:pPr>
            <a:r>
              <a:rPr lang="en"/>
              <a:t>PCI (DSS v3 is 10.x)</a:t>
            </a:r>
          </a:p>
          <a:p>
            <a:pPr marL="457200" lvl="0" indent="-419100" rtl="0">
              <a:lnSpc>
                <a:spcPct val="150000"/>
              </a:lnSpc>
              <a:spcBef>
                <a:spcPts val="0"/>
              </a:spcBef>
              <a:buClr>
                <a:schemeClr val="lt1"/>
              </a:buClr>
              <a:buSzPct val="100000"/>
              <a:buFont typeface="Arial"/>
              <a:buChar char="●"/>
            </a:pPr>
            <a:r>
              <a:rPr lang="en"/>
              <a:t>HIPAA</a:t>
            </a:r>
          </a:p>
          <a:p>
            <a:pPr marL="457200" lvl="0" indent="-419100" rtl="0">
              <a:lnSpc>
                <a:spcPct val="150000"/>
              </a:lnSpc>
              <a:spcBef>
                <a:spcPts val="0"/>
              </a:spcBef>
              <a:buClr>
                <a:schemeClr val="lt1"/>
              </a:buClr>
              <a:buSzPct val="100000"/>
              <a:buFont typeface="Arial"/>
              <a:buChar char="●"/>
            </a:pPr>
            <a:r>
              <a:rPr lang="en"/>
              <a:t>SOX</a:t>
            </a:r>
          </a:p>
          <a:p>
            <a:pPr marL="457200" lvl="0" indent="-419100" rtl="0">
              <a:lnSpc>
                <a:spcPct val="150000"/>
              </a:lnSpc>
              <a:spcBef>
                <a:spcPts val="0"/>
              </a:spcBef>
              <a:buClr>
                <a:schemeClr val="lt1"/>
              </a:buClr>
              <a:buSzPct val="100000"/>
              <a:buFont typeface="Arial"/>
              <a:buChar char="●"/>
            </a:pPr>
            <a:r>
              <a:rPr lang="en"/>
              <a:t>FISMA</a:t>
            </a:r>
          </a:p>
          <a:p>
            <a:pPr marL="457200" lvl="0" indent="-419100" rtl="0">
              <a:lnSpc>
                <a:spcPct val="150000"/>
              </a:lnSpc>
              <a:spcBef>
                <a:spcPts val="0"/>
              </a:spcBef>
              <a:buClr>
                <a:schemeClr val="lt1"/>
              </a:buClr>
              <a:buSzPct val="100000"/>
              <a:buFont typeface="Arial"/>
              <a:buChar char="●"/>
            </a:pPr>
            <a:r>
              <a:rPr lang="en"/>
              <a:t>(Many Others)</a:t>
            </a:r>
          </a:p>
          <a:p>
            <a:pPr marL="457200" lvl="0" indent="-419100" rtl="0">
              <a:lnSpc>
                <a:spcPct val="150000"/>
              </a:lnSpc>
              <a:spcBef>
                <a:spcPts val="0"/>
              </a:spcBef>
              <a:buClr>
                <a:schemeClr val="lt1"/>
              </a:buClr>
              <a:buSzPct val="100000"/>
              <a:buFont typeface="Arial"/>
              <a:buChar char="●"/>
            </a:pPr>
            <a:r>
              <a:rPr lang="en"/>
              <a:t>SANS CSC #14: Maintenance, Monitoring, and Analysis of Audit Logs</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What resources can you dedicate?</a:t>
            </a:r>
          </a:p>
        </p:txBody>
      </p:sp>
      <p:sp>
        <p:nvSpPr>
          <p:cNvPr id="71" name="Shape 71"/>
          <p:cNvSpPr txBox="1">
            <a:spLocks noGrp="1"/>
          </p:cNvSpPr>
          <p:nvPr>
            <p:ph type="body" idx="1"/>
          </p:nvPr>
        </p:nvSpPr>
        <p:spPr>
          <a:xfrm>
            <a:off x="457200" y="1417650"/>
            <a:ext cx="8229600" cy="5150099"/>
          </a:xfrm>
          <a:prstGeom prst="rect">
            <a:avLst/>
          </a:prstGeom>
        </p:spPr>
        <p:txBody>
          <a:bodyPr lIns="91425" tIns="91425" rIns="91425" bIns="91425" anchor="t" anchorCtr="0">
            <a:noAutofit/>
          </a:bodyPr>
          <a:lstStyle/>
          <a:p>
            <a:pPr rtl="0">
              <a:spcBef>
                <a:spcPts val="0"/>
              </a:spcBef>
              <a:buNone/>
            </a:pPr>
            <a:r>
              <a:rPr lang="en"/>
              <a:t>Your SIEM can be:</a:t>
            </a:r>
          </a:p>
          <a:p>
            <a:pPr marL="457200" lvl="0" indent="-419100" rtl="0">
              <a:spcBef>
                <a:spcPts val="0"/>
              </a:spcBef>
              <a:buClr>
                <a:schemeClr val="lt1"/>
              </a:buClr>
              <a:buSzPct val="100000"/>
              <a:buFont typeface="Arial"/>
              <a:buChar char="●"/>
            </a:pPr>
            <a:r>
              <a:rPr lang="en"/>
              <a:t>Internal</a:t>
            </a:r>
          </a:p>
          <a:p>
            <a:pPr marL="457200" lvl="0" indent="-419100" rtl="0">
              <a:spcBef>
                <a:spcPts val="0"/>
              </a:spcBef>
              <a:buClr>
                <a:schemeClr val="lt1"/>
              </a:buClr>
              <a:buSzPct val="100000"/>
              <a:buFont typeface="Arial"/>
              <a:buChar char="●"/>
            </a:pPr>
            <a:r>
              <a:rPr lang="en"/>
              <a:t>Externally hosted (Cloud)</a:t>
            </a:r>
          </a:p>
          <a:p>
            <a:pPr marL="457200" lvl="0" indent="-419100" rtl="0">
              <a:spcBef>
                <a:spcPts val="0"/>
              </a:spcBef>
              <a:buClr>
                <a:schemeClr val="lt1"/>
              </a:buClr>
              <a:buSzPct val="100000"/>
              <a:buFont typeface="Arial"/>
              <a:buChar char="●"/>
            </a:pPr>
            <a:r>
              <a:rPr lang="en"/>
              <a:t>Hybrid (Internal, with external monitoring)</a:t>
            </a:r>
          </a:p>
          <a:p>
            <a:pPr rtl="0">
              <a:spcBef>
                <a:spcPts val="0"/>
              </a:spcBef>
              <a:buNone/>
            </a:pPr>
            <a:r>
              <a:rPr lang="en"/>
              <a:t>It can come in:</a:t>
            </a:r>
          </a:p>
          <a:p>
            <a:pPr marL="457200" lvl="0" indent="-419100" rtl="0">
              <a:spcBef>
                <a:spcPts val="0"/>
              </a:spcBef>
              <a:buClr>
                <a:schemeClr val="lt1"/>
              </a:buClr>
              <a:buSzPct val="100000"/>
              <a:buFont typeface="Arial"/>
              <a:buChar char="●"/>
            </a:pPr>
            <a:r>
              <a:rPr lang="en"/>
              <a:t>Software</a:t>
            </a:r>
          </a:p>
          <a:p>
            <a:pPr marL="457200" lvl="0" indent="-419100" rtl="0">
              <a:spcBef>
                <a:spcPts val="0"/>
              </a:spcBef>
              <a:buClr>
                <a:schemeClr val="lt1"/>
              </a:buClr>
              <a:buSzPct val="100000"/>
              <a:buFont typeface="Arial"/>
              <a:buChar char="●"/>
            </a:pPr>
            <a:r>
              <a:rPr lang="en"/>
              <a:t>Appliance</a:t>
            </a:r>
          </a:p>
          <a:p>
            <a:pPr marL="457200" lvl="0" indent="-419100" rtl="0">
              <a:spcBef>
                <a:spcPts val="0"/>
              </a:spcBef>
              <a:buClr>
                <a:schemeClr val="lt1"/>
              </a:buClr>
              <a:buSzPct val="100000"/>
              <a:buFont typeface="Arial"/>
              <a:buChar char="●"/>
            </a:pPr>
            <a:r>
              <a:rPr lang="en"/>
              <a:t>VM</a:t>
            </a:r>
          </a:p>
          <a:p>
            <a:pPr lvl="0">
              <a:spcBef>
                <a:spcPts val="0"/>
              </a:spcBef>
              <a:buNone/>
            </a:pPr>
            <a:r>
              <a:rPr lang="en"/>
              <a:t>Human hours?</a:t>
            </a:r>
          </a:p>
        </p:txBody>
      </p:sp>
      <p:pic>
        <p:nvPicPr>
          <p:cNvPr id="72" name="Shape 72"/>
          <p:cNvPicPr preferRelativeResize="0"/>
          <p:nvPr/>
        </p:nvPicPr>
        <p:blipFill>
          <a:blip r:embed="rId3">
            <a:alphaModFix/>
          </a:blip>
          <a:stretch>
            <a:fillRect/>
          </a:stretch>
        </p:blipFill>
        <p:spPr>
          <a:xfrm>
            <a:off x="4351050" y="3739598"/>
            <a:ext cx="4246450" cy="2828149"/>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Department collaboration</a:t>
            </a:r>
          </a:p>
        </p:txBody>
      </p:sp>
      <p:sp>
        <p:nvSpPr>
          <p:cNvPr id="78" name="Shape 78"/>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Are you including any other teams?</a:t>
            </a:r>
          </a:p>
          <a:p>
            <a:pPr marL="457200" lvl="0" indent="-419100" rtl="0">
              <a:lnSpc>
                <a:spcPct val="150000"/>
              </a:lnSpc>
              <a:spcBef>
                <a:spcPts val="0"/>
              </a:spcBef>
              <a:buClr>
                <a:schemeClr val="lt1"/>
              </a:buClr>
              <a:buSzPct val="100000"/>
              <a:buFont typeface="Arial"/>
              <a:buChar char="●"/>
            </a:pPr>
            <a:r>
              <a:rPr lang="en"/>
              <a:t>Helpdesk</a:t>
            </a:r>
          </a:p>
          <a:p>
            <a:pPr marL="457200" lvl="0" indent="-419100" rtl="0">
              <a:lnSpc>
                <a:spcPct val="150000"/>
              </a:lnSpc>
              <a:spcBef>
                <a:spcPts val="0"/>
              </a:spcBef>
              <a:buClr>
                <a:schemeClr val="lt1"/>
              </a:buClr>
              <a:buSzPct val="100000"/>
              <a:buFont typeface="Arial"/>
              <a:buChar char="●"/>
            </a:pPr>
            <a:r>
              <a:rPr lang="en"/>
              <a:t>Networking</a:t>
            </a:r>
          </a:p>
          <a:p>
            <a:pPr marL="457200" lvl="0" indent="-419100" rtl="0">
              <a:lnSpc>
                <a:spcPct val="150000"/>
              </a:lnSpc>
              <a:spcBef>
                <a:spcPts val="0"/>
              </a:spcBef>
              <a:buClr>
                <a:schemeClr val="lt1"/>
              </a:buClr>
              <a:buSzPct val="100000"/>
              <a:buFont typeface="Arial"/>
              <a:buChar char="●"/>
            </a:pPr>
            <a:r>
              <a:rPr lang="en"/>
              <a:t>Development</a:t>
            </a:r>
          </a:p>
          <a:p>
            <a:pPr marL="457200" lvl="0" indent="-419100" rtl="0">
              <a:lnSpc>
                <a:spcPct val="150000"/>
              </a:lnSpc>
              <a:spcBef>
                <a:spcPts val="0"/>
              </a:spcBef>
              <a:buClr>
                <a:schemeClr val="lt1"/>
              </a:buClr>
              <a:buSzPct val="100000"/>
              <a:buFont typeface="Arial"/>
              <a:buChar char="●"/>
            </a:pPr>
            <a:r>
              <a:rPr lang="en"/>
              <a:t>Auditing</a:t>
            </a:r>
          </a:p>
          <a:p>
            <a:pPr marL="457200" lvl="0" indent="-419100">
              <a:lnSpc>
                <a:spcPct val="150000"/>
              </a:lnSpc>
              <a:spcBef>
                <a:spcPts val="0"/>
              </a:spcBef>
              <a:buClr>
                <a:schemeClr val="lt1"/>
              </a:buClr>
              <a:buSzPct val="100000"/>
              <a:buFont typeface="Arial"/>
              <a:buChar char="●"/>
            </a:pPr>
            <a:r>
              <a:rPr lang="en"/>
              <a:t>Web</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457200" y="274637"/>
            <a:ext cx="8229600" cy="1143000"/>
          </a:xfrm>
          <a:prstGeom prst="rect">
            <a:avLst/>
          </a:prstGeom>
        </p:spPr>
        <p:txBody>
          <a:bodyPr lIns="91425" tIns="91425" rIns="91425" bIns="91425" anchor="b" anchorCtr="0">
            <a:noAutofit/>
          </a:bodyPr>
          <a:lstStyle/>
          <a:p>
            <a:pPr algn="ctr">
              <a:spcBef>
                <a:spcPts val="0"/>
              </a:spcBef>
              <a:buNone/>
            </a:pPr>
            <a:r>
              <a:rPr lang="en"/>
              <a:t>Collecting network logs</a:t>
            </a:r>
          </a:p>
        </p:txBody>
      </p:sp>
      <p:sp>
        <p:nvSpPr>
          <p:cNvPr id="84" name="Shape 84"/>
          <p:cNvSpPr txBox="1">
            <a:spLocks noGrp="1"/>
          </p:cNvSpPr>
          <p:nvPr>
            <p:ph type="body" idx="1"/>
          </p:nvPr>
        </p:nvSpPr>
        <p:spPr>
          <a:xfrm>
            <a:off x="457200" y="1600200"/>
            <a:ext cx="8229600" cy="4967700"/>
          </a:xfrm>
          <a:prstGeom prst="rect">
            <a:avLst/>
          </a:prstGeom>
        </p:spPr>
        <p:txBody>
          <a:bodyPr lIns="91425" tIns="91425" rIns="91425" bIns="91425" anchor="t" anchorCtr="0">
            <a:noAutofit/>
          </a:bodyPr>
          <a:lstStyle/>
          <a:p>
            <a:pPr rtl="0">
              <a:spcBef>
                <a:spcPts val="0"/>
              </a:spcBef>
              <a:buNone/>
            </a:pPr>
            <a:r>
              <a:rPr lang="en"/>
              <a:t>Firewalls, IDS/IPS, Netflow, WAFs, Web Proxies</a:t>
            </a:r>
          </a:p>
          <a:p>
            <a:pPr rtl="0">
              <a:spcBef>
                <a:spcPts val="0"/>
              </a:spcBef>
              <a:buNone/>
            </a:pPr>
            <a:endParaRPr/>
          </a:p>
          <a:p>
            <a:pPr rtl="0">
              <a:spcBef>
                <a:spcPts val="0"/>
              </a:spcBef>
              <a:buNone/>
            </a:pPr>
            <a:r>
              <a:rPr lang="en"/>
              <a:t>Valuable Data:</a:t>
            </a:r>
          </a:p>
          <a:p>
            <a:pPr marL="457200" lvl="0" indent="-419100" rtl="0">
              <a:spcBef>
                <a:spcPts val="0"/>
              </a:spcBef>
              <a:buClr>
                <a:schemeClr val="lt1"/>
              </a:buClr>
              <a:buSzPct val="100000"/>
              <a:buFont typeface="Arial"/>
              <a:buChar char="●"/>
            </a:pPr>
            <a:r>
              <a:rPr lang="en"/>
              <a:t>Blocked and allowed traffic</a:t>
            </a:r>
          </a:p>
          <a:p>
            <a:pPr marL="457200" lvl="0" indent="-419100" rtl="0">
              <a:spcBef>
                <a:spcPts val="0"/>
              </a:spcBef>
              <a:buClr>
                <a:schemeClr val="lt1"/>
              </a:buClr>
              <a:buSzPct val="100000"/>
              <a:buFont typeface="Arial"/>
              <a:buChar char="●"/>
            </a:pPr>
            <a:r>
              <a:rPr lang="en"/>
              <a:t>Network traffic and congestion</a:t>
            </a:r>
          </a:p>
          <a:p>
            <a:pPr marL="457200" lvl="0" indent="-419100" rtl="0">
              <a:spcBef>
                <a:spcPts val="0"/>
              </a:spcBef>
              <a:buClr>
                <a:schemeClr val="lt1"/>
              </a:buClr>
              <a:buSzPct val="100000"/>
              <a:buFont typeface="Arial"/>
              <a:buChar char="●"/>
            </a:pPr>
            <a:r>
              <a:rPr lang="en"/>
              <a:t>Accessed URLs</a:t>
            </a:r>
          </a:p>
          <a:p>
            <a:pPr marL="457200" lvl="0" indent="-419100" rtl="0">
              <a:spcBef>
                <a:spcPts val="0"/>
              </a:spcBef>
              <a:buClr>
                <a:schemeClr val="lt1"/>
              </a:buClr>
              <a:buSzPct val="100000"/>
              <a:buFont typeface="Arial"/>
              <a:buChar char="●"/>
            </a:pPr>
            <a:r>
              <a:rPr lang="en"/>
              <a:t>Port scans</a:t>
            </a:r>
          </a:p>
          <a:p>
            <a:pPr marL="457200" lvl="0" indent="-419100" rtl="0">
              <a:spcBef>
                <a:spcPts val="0"/>
              </a:spcBef>
              <a:buClr>
                <a:schemeClr val="lt1"/>
              </a:buClr>
              <a:buSzPct val="100000"/>
              <a:buFont typeface="Arial"/>
              <a:buChar char="●"/>
            </a:pPr>
            <a:r>
              <a:rPr lang="en"/>
              <a:t>Web app attacks (e.g SQLi, XSS, etc)</a:t>
            </a:r>
          </a:p>
          <a:p>
            <a:pPr rtl="0">
              <a:spcBef>
                <a:spcPts val="0"/>
              </a:spcBef>
              <a:buNone/>
            </a:pPr>
            <a:endParaRPr/>
          </a:p>
          <a:p>
            <a:pPr>
              <a:spcBef>
                <a:spcPts val="0"/>
              </a:spcBef>
              <a:buNone/>
            </a:pPr>
            <a:endParaRPr/>
          </a:p>
        </p:txBody>
      </p:sp>
    </p:spTree>
  </p:cSld>
  <p:clrMapOvr>
    <a:masterClrMapping/>
  </p:clrMapOvr>
  <p:transition spd="slow">
    <p:cut/>
  </p:transition>
</p:sld>
</file>

<file path=ppt/theme/theme1.xml><?xml version="1.0" encoding="utf-8"?>
<a:theme xmlns:a="http://schemas.openxmlformats.org/drawingml/2006/main" name="dark-gradient">
  <a:themeElements>
    <a:clrScheme name="Custom 346">
      <a:dk1>
        <a:srgbClr val="000000"/>
      </a:dk1>
      <a:lt1>
        <a:srgbClr val="FFFFFF"/>
      </a:lt1>
      <a:dk2>
        <a:srgbClr val="4C4C4C"/>
      </a:dk2>
      <a:lt2>
        <a:srgbClr val="CCCCCC"/>
      </a:lt2>
      <a:accent1>
        <a:srgbClr val="89B4B8"/>
      </a:accent1>
      <a:accent2>
        <a:srgbClr val="AFA6CA"/>
      </a:accent2>
      <a:accent3>
        <a:srgbClr val="A5B492"/>
      </a:accent3>
      <a:accent4>
        <a:srgbClr val="E8CD6D"/>
      </a:accent4>
      <a:accent5>
        <a:srgbClr val="F4A447"/>
      </a:accent5>
      <a:accent6>
        <a:srgbClr val="D09D94"/>
      </a:accent6>
      <a:hlink>
        <a:srgbClr val="5EA7AA"/>
      </a:hlink>
      <a:folHlink>
        <a:srgbClr val="A295B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3913</Words>
  <Application>Microsoft Office PowerPoint</Application>
  <PresentationFormat>On-screen Show (4:3)</PresentationFormat>
  <Paragraphs>335</Paragraphs>
  <Slides>26</Slides>
  <Notes>26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Courier New</vt:lpstr>
      <vt:lpstr>dark-gradient</vt:lpstr>
      <vt:lpstr>SIEMple technology</vt:lpstr>
      <vt:lpstr>Who is this guy?</vt:lpstr>
      <vt:lpstr>Talk Breakdown</vt:lpstr>
      <vt:lpstr>What is a SIEM?</vt:lpstr>
      <vt:lpstr>What value are you trying to create?</vt:lpstr>
      <vt:lpstr>Compliance requirements.</vt:lpstr>
      <vt:lpstr>What resources can you dedicate?</vt:lpstr>
      <vt:lpstr>Department collaboration</vt:lpstr>
      <vt:lpstr>Collecting network logs</vt:lpstr>
      <vt:lpstr>Collecting server logs</vt:lpstr>
      <vt:lpstr>Collecting end user logs</vt:lpstr>
      <vt:lpstr>Collecting security logs</vt:lpstr>
      <vt:lpstr>Correlating logs</vt:lpstr>
      <vt:lpstr>What resources will you need?</vt:lpstr>
      <vt:lpstr>Compile your List</vt:lpstr>
      <vt:lpstr>Making your decision</vt:lpstr>
      <vt:lpstr>We know what we want</vt:lpstr>
      <vt:lpstr>Implementing your new SIEM</vt:lpstr>
      <vt:lpstr>Collecting and Sending logs</vt:lpstr>
      <vt:lpstr>Tweak, alter, test, &amp; more tweaking</vt:lpstr>
      <vt:lpstr>Manage and Maintain</vt:lpstr>
      <vt:lpstr>SIEM and updates</vt:lpstr>
      <vt:lpstr>Security and integrity</vt:lpstr>
      <vt:lpstr>Periodic reviews</vt:lpstr>
      <vt:lpstr>Wrap up</vt:lpstr>
      <vt:lpstr>Gratitude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SIEMple technology</dc:title>
  <cp:lastModifiedBy>Am</cp:lastModifiedBy>
  <cp:revision>1</cp:revision>
  <dcterms:modified xsi:type="dcterms:W3CDTF">2015-08-12T23:05:56Z</dcterms:modified>
</cp:coreProperties>
</file>